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1" r:id="rId1"/>
  </p:sldMasterIdLst>
  <p:notesMasterIdLst>
    <p:notesMasterId r:id="rId17"/>
  </p:notesMasterIdLst>
  <p:sldIdLst>
    <p:sldId id="256" r:id="rId2"/>
    <p:sldId id="257" r:id="rId3"/>
    <p:sldId id="271" r:id="rId4"/>
    <p:sldId id="258" r:id="rId5"/>
    <p:sldId id="259" r:id="rId6"/>
    <p:sldId id="272" r:id="rId7"/>
    <p:sldId id="273" r:id="rId8"/>
    <p:sldId id="260" r:id="rId9"/>
    <p:sldId id="270" r:id="rId10"/>
    <p:sldId id="263" r:id="rId11"/>
    <p:sldId id="264" r:id="rId12"/>
    <p:sldId id="265" r:id="rId13"/>
    <p:sldId id="266" r:id="rId14"/>
    <p:sldId id="268" r:id="rId15"/>
    <p:sldId id="269" r:id="rId16"/>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alpha val="80000"/>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alpha val="80000"/>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alpha val="80000"/>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504B">
                  <a:alpha val="80000"/>
                </a:srgbClr>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528"/>
  </p:normalViewPr>
  <p:slideViewPr>
    <p:cSldViewPr snapToGrid="0">
      <p:cViewPr varScale="1">
        <p:scale>
          <a:sx n="42" d="100"/>
          <a:sy n="42" d="100"/>
        </p:scale>
        <p:origin x="1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33EABC3-9C5D-1345-9A27-5938C93D1AE4}" type="datetimeFigureOut">
              <a:rPr lang="es-AR" smtClean="0"/>
              <a:t>28/5/24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33382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3EABC3-9C5D-1345-9A27-5938C93D1AE4}" type="datetimeFigureOut">
              <a:rPr lang="es-AR" smtClean="0"/>
              <a:t>28/5/24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34700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3EABC3-9C5D-1345-9A27-5938C93D1AE4}" type="datetimeFigureOut">
              <a:rPr lang="es-AR" smtClean="0"/>
              <a:t>28/5/24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424422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viñeta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exto del título"/>
          <p:cNvSpPr txBox="1">
            <a:spLocks noGrp="1"/>
          </p:cNvSpPr>
          <p:nvPr>
            <p:ph type="title"/>
          </p:nvPr>
        </p:nvSpPr>
        <p:spPr>
          <a:xfrm>
            <a:off x="1549400" y="76200"/>
            <a:ext cx="21285200" cy="2857500"/>
          </a:xfrm>
          <a:prstGeom prst="rect">
            <a:avLst/>
          </a:prstGeom>
          <a:effectLst/>
        </p:spPr>
        <p:txBody>
          <a:bodyPr/>
          <a:lstStyle>
            <a:lvl1pPr>
              <a:defRPr>
                <a:solidFill>
                  <a:srgbClr val="FBF9E6"/>
                </a:solidFill>
                <a:effectLst>
                  <a:outerShdw blurRad="25400" dist="25400" dir="16200000" rotWithShape="0">
                    <a:srgbClr val="3A3A3A">
                      <a:alpha val="70000"/>
                    </a:srgbClr>
                  </a:outerShdw>
                </a:effectLst>
              </a:defRPr>
            </a:lvl1pPr>
          </a:lstStyle>
          <a:p>
            <a:r>
              <a:t>Texto del título</a:t>
            </a:r>
          </a:p>
        </p:txBody>
      </p:sp>
      <p:sp>
        <p:nvSpPr>
          <p:cNvPr id="58" name="Nivel de texto 1…"/>
          <p:cNvSpPr txBox="1">
            <a:spLocks noGrp="1"/>
          </p:cNvSpPr>
          <p:nvPr>
            <p:ph type="body" idx="1"/>
          </p:nvPr>
        </p:nvSpPr>
        <p:spPr>
          <a:xfrm>
            <a:off x="1549400" y="3810000"/>
            <a:ext cx="21285200" cy="87503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Nivel de texto 1</a:t>
            </a:r>
          </a:p>
          <a:p>
            <a:pPr lvl="1"/>
            <a:r>
              <a:t>Nivel de texto 2</a:t>
            </a:r>
          </a:p>
          <a:p>
            <a:pPr lvl="2"/>
            <a:r>
              <a:t>Nivel de texto 3</a:t>
            </a:r>
          </a:p>
          <a:p>
            <a:pPr lvl="3"/>
            <a:r>
              <a:t>Nivel de texto 4</a:t>
            </a:r>
          </a:p>
          <a:p>
            <a:pPr lvl="4"/>
            <a:r>
              <a:t>Nivel de texto 5</a:t>
            </a:r>
          </a:p>
        </p:txBody>
      </p:sp>
      <p:sp>
        <p:nvSpPr>
          <p:cNvPr id="59" name="Número de diapositiva"/>
          <p:cNvSpPr txBox="1">
            <a:spLocks noGrp="1"/>
          </p:cNvSpPr>
          <p:nvPr>
            <p:ph type="sldNum" sz="quarter" idx="2"/>
          </p:nvPr>
        </p:nvSpPr>
        <p:spPr>
          <a:prstGeom prst="rect">
            <a:avLst/>
          </a:prstGeom>
        </p:spPr>
        <p:txBody>
          <a:bodyPr/>
          <a:lstStyle/>
          <a:p>
            <a:pPr>
              <a:defRPr>
                <a:effectLst/>
              </a:defRPr>
            </a:pPr>
            <a:fld id="{86CB4B4D-7CA3-9044-876B-883B54F8677D}" type="slidenum">
              <a:t>‹Nº›</a:t>
            </a:fld>
            <a:endParaRPr/>
          </a:p>
        </p:txBody>
      </p:sp>
    </p:spTree>
    <p:extLst>
      <p:ext uri="{BB962C8B-B14F-4D97-AF65-F5344CB8AC3E}">
        <p14:creationId xmlns:p14="http://schemas.microsoft.com/office/powerpoint/2010/main" val="30453517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9" name="Acercamiento de unas hojas de té de aguja de plata sobre un plato blanco"/>
          <p:cNvSpPr>
            <a:spLocks noGrp="1"/>
          </p:cNvSpPr>
          <p:nvPr>
            <p:ph type="pic" sz="half" idx="21"/>
          </p:nvPr>
        </p:nvSpPr>
        <p:spPr>
          <a:xfrm>
            <a:off x="14230563" y="1443103"/>
            <a:ext cx="8136471" cy="10848627"/>
          </a:xfrm>
          <a:prstGeom prst="rect">
            <a:avLst/>
          </a:prstGeom>
          <a:ln w="9525">
            <a:round/>
          </a:ln>
        </p:spPr>
        <p:txBody>
          <a:bodyPr lIns="91439" tIns="45719" rIns="91439" bIns="45719" anchor="t">
            <a:noAutofit/>
          </a:bodyPr>
          <a:lstStyle/>
          <a:p>
            <a:endParaRPr/>
          </a:p>
        </p:txBody>
      </p:sp>
      <p:sp>
        <p:nvSpPr>
          <p:cNvPr id="40" name="Texto del título"/>
          <p:cNvSpPr txBox="1">
            <a:spLocks noGrp="1"/>
          </p:cNvSpPr>
          <p:nvPr>
            <p:ph type="title"/>
          </p:nvPr>
        </p:nvSpPr>
        <p:spPr>
          <a:xfrm>
            <a:off x="1549400" y="2120900"/>
            <a:ext cx="10972800" cy="5130800"/>
          </a:xfrm>
          <a:prstGeom prst="rect">
            <a:avLst/>
          </a:prstGeom>
        </p:spPr>
        <p:txBody>
          <a:bodyPr anchor="b"/>
          <a:lstStyle/>
          <a:p>
            <a:r>
              <a:t>Texto del título</a:t>
            </a:r>
          </a:p>
        </p:txBody>
      </p:sp>
      <p:sp>
        <p:nvSpPr>
          <p:cNvPr id="41" name="Nivel de texto 1…"/>
          <p:cNvSpPr txBox="1">
            <a:spLocks noGrp="1"/>
          </p:cNvSpPr>
          <p:nvPr>
            <p:ph type="body" sz="quarter" idx="1"/>
          </p:nvPr>
        </p:nvSpPr>
        <p:spPr>
          <a:xfrm>
            <a:off x="1549400" y="7239000"/>
            <a:ext cx="10972800" cy="4406900"/>
          </a:xfrm>
          <a:prstGeom prst="rect">
            <a:avLst/>
          </a:prstGeom>
        </p:spPr>
        <p:txBody>
          <a:bodyPr anchor="t"/>
          <a:lstStyle>
            <a:lvl1pPr marL="0" indent="0" algn="ctr">
              <a:spcBef>
                <a:spcPts val="0"/>
              </a:spcBef>
              <a:buSzTx/>
              <a:buNone/>
              <a:defRPr sz="4400" i="1"/>
            </a:lvl1pPr>
            <a:lvl2pPr marL="0" indent="0" algn="ctr">
              <a:spcBef>
                <a:spcPts val="0"/>
              </a:spcBef>
              <a:buSzTx/>
              <a:buNone/>
              <a:defRPr sz="4400" i="1"/>
            </a:lvl2pPr>
            <a:lvl3pPr marL="0" indent="0" algn="ctr">
              <a:spcBef>
                <a:spcPts val="0"/>
              </a:spcBef>
              <a:buSzTx/>
              <a:buNone/>
              <a:defRPr sz="4400" i="1"/>
            </a:lvl3pPr>
            <a:lvl4pPr marL="0" indent="0" algn="ctr">
              <a:spcBef>
                <a:spcPts val="0"/>
              </a:spcBef>
              <a:buSzTx/>
              <a:buNone/>
              <a:defRPr sz="4400" i="1"/>
            </a:lvl4pPr>
            <a:lvl5pPr marL="0" indent="0" algn="ctr">
              <a:spcBef>
                <a:spcPts val="0"/>
              </a:spcBef>
              <a:buSzTx/>
              <a:buNone/>
              <a:defRPr sz="4400" i="1"/>
            </a:lvl5pPr>
          </a:lstStyle>
          <a:p>
            <a:r>
              <a:t>Nivel de texto 1</a:t>
            </a:r>
          </a:p>
          <a:p>
            <a:pPr lvl="1"/>
            <a:r>
              <a:t>Nivel de texto 2</a:t>
            </a:r>
          </a:p>
          <a:p>
            <a:pPr lvl="2"/>
            <a:r>
              <a:t>Nivel de texto 3</a:t>
            </a:r>
          </a:p>
          <a:p>
            <a:pPr lvl="3"/>
            <a:r>
              <a:t>Nivel de texto 4</a:t>
            </a:r>
          </a:p>
          <a:p>
            <a:pPr lvl="4"/>
            <a:r>
              <a:t>Nivel de texto 5</a:t>
            </a:r>
          </a:p>
        </p:txBody>
      </p:sp>
      <p:sp>
        <p:nvSpPr>
          <p:cNvPr id="42" name="Número de diapositiva"/>
          <p:cNvSpPr txBox="1">
            <a:spLocks noGrp="1"/>
          </p:cNvSpPr>
          <p:nvPr>
            <p:ph type="sldNum" sz="quarter" idx="2"/>
          </p:nvPr>
        </p:nvSpPr>
        <p:spPr>
          <a:prstGeom prst="rect">
            <a:avLst/>
          </a:prstGeom>
        </p:spPr>
        <p:txBody>
          <a:bodyPr/>
          <a:lstStyle/>
          <a:p>
            <a:pPr>
              <a:defRPr>
                <a:effectLst/>
              </a:defRPr>
            </a:pPr>
            <a:fld id="{86CB4B4D-7CA3-9044-876B-883B54F8677D}" type="slidenum">
              <a:t>‹Nº›</a:t>
            </a:fld>
            <a:endParaRPr/>
          </a:p>
        </p:txBody>
      </p:sp>
    </p:spTree>
    <p:extLst>
      <p:ext uri="{BB962C8B-B14F-4D97-AF65-F5344CB8AC3E}">
        <p14:creationId xmlns:p14="http://schemas.microsoft.com/office/powerpoint/2010/main" val="25580847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33EABC3-9C5D-1345-9A27-5938C93D1AE4}" type="datetimeFigureOut">
              <a:rPr lang="es-AR" smtClean="0"/>
              <a:t>28/5/24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274596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33EABC3-9C5D-1345-9A27-5938C93D1AE4}" type="datetimeFigureOut">
              <a:rPr lang="es-AR" smtClean="0"/>
              <a:t>28/5/24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1273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33EABC3-9C5D-1345-9A27-5938C93D1AE4}" type="datetimeFigureOut">
              <a:rPr lang="es-AR" smtClean="0"/>
              <a:t>28/5/24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18717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MX"/>
              <a:t>Haga clic para modificar los estilos de texto del patrón</a:t>
            </a:r>
          </a:p>
        </p:txBody>
      </p:sp>
      <p:sp>
        <p:nvSpPr>
          <p:cNvPr id="4" name="Content Placeholder 3"/>
          <p:cNvSpPr>
            <a:spLocks noGrp="1"/>
          </p:cNvSpPr>
          <p:nvPr>
            <p:ph sz="half" idx="2"/>
          </p:nvPr>
        </p:nvSpPr>
        <p:spPr>
          <a:xfrm>
            <a:off x="1679577" y="5010150"/>
            <a:ext cx="10315574" cy="73691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MX"/>
              <a:t>Haga clic para modificar los estilos de texto del patrón</a:t>
            </a:r>
          </a:p>
        </p:txBody>
      </p:sp>
      <p:sp>
        <p:nvSpPr>
          <p:cNvPr id="6" name="Content Placeholder 5"/>
          <p:cNvSpPr>
            <a:spLocks noGrp="1"/>
          </p:cNvSpPr>
          <p:nvPr>
            <p:ph sz="quarter" idx="4"/>
          </p:nvPr>
        </p:nvSpPr>
        <p:spPr>
          <a:xfrm>
            <a:off x="12344400" y="5010150"/>
            <a:ext cx="10366376" cy="736917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33EABC3-9C5D-1345-9A27-5938C93D1AE4}" type="datetimeFigureOut">
              <a:rPr lang="es-AR" smtClean="0"/>
              <a:t>28/5/24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196782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33EABC3-9C5D-1345-9A27-5938C93D1AE4}" type="datetimeFigureOut">
              <a:rPr lang="es-AR" smtClean="0"/>
              <a:t>28/5/24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392141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EABC3-9C5D-1345-9A27-5938C93D1AE4}" type="datetimeFigureOut">
              <a:rPr lang="es-AR" smtClean="0"/>
              <a:t>28/5/24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22330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33EABC3-9C5D-1345-9A27-5938C93D1AE4}" type="datetimeFigureOut">
              <a:rPr lang="es-AR" smtClean="0"/>
              <a:t>28/5/24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82311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33EABC3-9C5D-1345-9A27-5938C93D1AE4}" type="datetimeFigureOut">
              <a:rPr lang="es-AR" smtClean="0"/>
              <a:t>28/5/24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380924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33EABC3-9C5D-1345-9A27-5938C93D1AE4}" type="datetimeFigureOut">
              <a:rPr lang="es-AR" smtClean="0"/>
              <a:t>28/5/24</a:t>
            </a:fld>
            <a:endParaRPr lang="es-A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a:defRPr>
                <a:effectLst/>
              </a:defRPr>
            </a:pPr>
            <a:fld id="{86CB4B4D-7CA3-9044-876B-883B54F8677D}" type="slidenum">
              <a:rPr lang="es-AR" smtClean="0"/>
              <a:t>‹Nº›</a:t>
            </a:fld>
            <a:endParaRPr lang="es-AR"/>
          </a:p>
        </p:txBody>
      </p:sp>
    </p:spTree>
    <p:extLst>
      <p:ext uri="{BB962C8B-B14F-4D97-AF65-F5344CB8AC3E}">
        <p14:creationId xmlns:p14="http://schemas.microsoft.com/office/powerpoint/2010/main" val="263558383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548" y="1246550"/>
            <a:ext cx="21810106"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ATIN AMERICAN AND CARIBBEAN FOREIGN DIRECT INVESTMENTS TO…"/>
          <p:cNvSpPr txBox="1">
            <a:spLocks noGrp="1"/>
          </p:cNvSpPr>
          <p:nvPr>
            <p:ph type="ctrTitle"/>
          </p:nvPr>
        </p:nvSpPr>
        <p:spPr>
          <a:xfrm>
            <a:off x="1676400" y="4580210"/>
            <a:ext cx="21417254" cy="3541214"/>
          </a:xfrm>
          <a:prstGeom prst="rect">
            <a:avLst/>
          </a:prstGeom>
        </p:spPr>
        <p:txBody>
          <a:bodyPr vert="horz" lIns="91440" tIns="45720" rIns="91440" bIns="45720" rtlCol="0" anchor="ctr">
            <a:noAutofit/>
          </a:bodyPr>
          <a:lstStyle/>
          <a:p>
            <a:pPr algn="l" defTabSz="914400">
              <a:defRPr sz="7600" spc="380">
                <a:effectLst>
                  <a:outerShdw blurRad="19304" dist="9652" dir="16200000" rotWithShape="0">
                    <a:srgbClr val="3A3A3A">
                      <a:alpha val="35000"/>
                    </a:srgbClr>
                  </a:outerShdw>
                </a:effectLst>
              </a:defRPr>
            </a:pPr>
            <a:r>
              <a:rPr lang="en-US" sz="9200" kern="1200" dirty="0">
                <a:solidFill>
                  <a:schemeClr val="tx1"/>
                </a:solidFill>
                <a:latin typeface="+mj-lt"/>
                <a:ea typeface="+mj-ea"/>
                <a:cs typeface="+mj-cs"/>
              </a:rPr>
              <a:t>EXPERIENCIAS LATINOAMERICANAS DE</a:t>
            </a:r>
            <a:br>
              <a:rPr lang="en-US" sz="9200" kern="1200" dirty="0">
                <a:solidFill>
                  <a:schemeClr val="tx1"/>
                </a:solidFill>
                <a:latin typeface="+mj-lt"/>
                <a:ea typeface="+mj-ea"/>
                <a:cs typeface="+mj-cs"/>
              </a:rPr>
            </a:br>
            <a:r>
              <a:rPr lang="en-US" sz="9200" kern="1200" dirty="0">
                <a:solidFill>
                  <a:schemeClr val="tx1"/>
                </a:solidFill>
                <a:latin typeface="+mj-lt"/>
                <a:ea typeface="+mj-ea"/>
                <a:cs typeface="+mj-cs"/>
              </a:rPr>
              <a:t>INVERSIONES EN CHINA EN EL SIGLO XXI</a:t>
            </a:r>
          </a:p>
        </p:txBody>
      </p:sp>
      <p:pic>
        <p:nvPicPr>
          <p:cNvPr id="4" name="Imagen 3">
            <a:extLst>
              <a:ext uri="{FF2B5EF4-FFF2-40B4-BE49-F238E27FC236}">
                <a16:creationId xmlns:a16="http://schemas.microsoft.com/office/drawing/2014/main" id="{789022C5-8FCB-532F-4392-3D69C8D10B96}"/>
              </a:ext>
            </a:extLst>
          </p:cNvPr>
          <p:cNvPicPr>
            <a:picLocks noChangeAspect="1"/>
          </p:cNvPicPr>
          <p:nvPr/>
        </p:nvPicPr>
        <p:blipFill>
          <a:blip r:embed="rId2"/>
          <a:stretch>
            <a:fillRect/>
          </a:stretch>
        </p:blipFill>
        <p:spPr>
          <a:xfrm>
            <a:off x="2578608" y="2011680"/>
            <a:ext cx="18943912" cy="2568529"/>
          </a:xfrm>
          <a:prstGeom prst="rect">
            <a:avLst/>
          </a:prstGeom>
        </p:spPr>
      </p:pic>
      <p:sp>
        <p:nvSpPr>
          <p:cNvPr id="122" name="Argentina´s OFDI in CHINA, a brief analysis (2000 – 2022)"/>
          <p:cNvSpPr txBox="1">
            <a:spLocks noGrp="1"/>
          </p:cNvSpPr>
          <p:nvPr>
            <p:ph type="subTitle" idx="1"/>
          </p:nvPr>
        </p:nvSpPr>
        <p:spPr>
          <a:xfrm>
            <a:off x="2252696" y="8595360"/>
            <a:ext cx="14900744" cy="4003238"/>
          </a:xfrm>
          <a:prstGeom prst="rect">
            <a:avLst/>
          </a:prstGeom>
        </p:spPr>
        <p:txBody>
          <a:bodyPr anchor="ctr">
            <a:noAutofit/>
          </a:bodyPr>
          <a:lstStyle/>
          <a:p>
            <a:pPr algn="l"/>
            <a:r>
              <a:rPr lang="es-AR" sz="6000" dirty="0"/>
              <a:t>Presentación caso ARGENTINA</a:t>
            </a:r>
          </a:p>
          <a:p>
            <a:pPr algn="l"/>
            <a:r>
              <a:rPr lang="es-AR" sz="6000" dirty="0"/>
              <a:t>Leonardo E. Stanley</a:t>
            </a:r>
          </a:p>
          <a:p>
            <a:pPr algn="l"/>
            <a:r>
              <a:rPr lang="es-AR" sz="6000" dirty="0"/>
              <a:t>CEDES</a:t>
            </a:r>
          </a:p>
        </p:txBody>
      </p:sp>
      <p:pic>
        <p:nvPicPr>
          <p:cNvPr id="2" name="Imagen 1">
            <a:extLst>
              <a:ext uri="{FF2B5EF4-FFF2-40B4-BE49-F238E27FC236}">
                <a16:creationId xmlns:a16="http://schemas.microsoft.com/office/drawing/2014/main" id="{01FD8007-D0DF-018F-9ADA-BC5E04B02095}"/>
              </a:ext>
            </a:extLst>
          </p:cNvPr>
          <p:cNvPicPr>
            <a:picLocks noChangeAspect="1"/>
          </p:cNvPicPr>
          <p:nvPr/>
        </p:nvPicPr>
        <p:blipFill>
          <a:blip r:embed="rId3"/>
          <a:stretch>
            <a:fillRect/>
          </a:stretch>
        </p:blipFill>
        <p:spPr>
          <a:xfrm flipV="1">
            <a:off x="3563007" y="-3851478"/>
            <a:ext cx="12798974" cy="12250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Bilateral institutions"/>
          <p:cNvSpPr txBox="1">
            <a:spLocks noGrp="1"/>
          </p:cNvSpPr>
          <p:nvPr>
            <p:ph type="title"/>
          </p:nvPr>
        </p:nvSpPr>
        <p:spPr>
          <a:xfrm>
            <a:off x="1179120" y="1712360"/>
            <a:ext cx="10558816" cy="2256136"/>
          </a:xfrm>
        </p:spPr>
        <p:txBody>
          <a:bodyPr vert="horz" lIns="91440" tIns="45720" rIns="91440" bIns="45720" rtlCol="0" anchor="ctr">
            <a:normAutofit/>
          </a:bodyPr>
          <a:lstStyle/>
          <a:p>
            <a:pPr defTabSz="914400"/>
            <a:r>
              <a:rPr lang="en-US" sz="8000"/>
              <a:t>Relación Bilateral</a:t>
            </a:r>
          </a:p>
        </p:txBody>
      </p:sp>
      <p:grpSp>
        <p:nvGrpSpPr>
          <p:cNvPr id="150" name="Group 14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392" cy="1346920"/>
            <a:chOff x="0" y="823811"/>
            <a:chExt cx="355196" cy="673460"/>
          </a:xfrm>
        </p:grpSpPr>
        <p:sp>
          <p:nvSpPr>
            <p:cNvPr id="151" name="Rectangle 1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ectangle 15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0170" y="4247642"/>
            <a:ext cx="9950132"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ientras Beijing fijó políticas de Go Global, x distintos motivos ARG no.…"/>
          <p:cNvSpPr txBox="1">
            <a:spLocks noGrp="1"/>
          </p:cNvSpPr>
          <p:nvPr>
            <p:ph type="body" sz="quarter" idx="1"/>
          </p:nvPr>
        </p:nvSpPr>
        <p:spPr>
          <a:xfrm>
            <a:off x="710392" y="4350000"/>
            <a:ext cx="12560344" cy="8508131"/>
          </a:xfrm>
        </p:spPr>
        <p:txBody>
          <a:bodyPr vert="horz" lIns="91440" tIns="45720" rIns="91440" bIns="45720" rtlCol="0" anchor="ctr">
            <a:noAutofit/>
          </a:bodyPr>
          <a:lstStyle/>
          <a:p>
            <a:pPr indent="-228600" algn="l" defTabSz="914400">
              <a:spcAft>
                <a:spcPts val="600"/>
              </a:spcAft>
              <a:buFont typeface="Arial" panose="020B0604020202020204" pitchFamily="34" charset="0"/>
              <a:buChar char="•"/>
            </a:pPr>
            <a:r>
              <a:rPr lang="es-ES_tradnl" dirty="0"/>
              <a:t>Mientras Beijing fijó políticas de </a:t>
            </a:r>
            <a:r>
              <a:rPr lang="es-ES_tradnl" i="1" dirty="0" err="1"/>
              <a:t>Go</a:t>
            </a:r>
            <a:r>
              <a:rPr lang="es-ES_tradnl" i="1" dirty="0"/>
              <a:t> Global</a:t>
            </a:r>
            <a:r>
              <a:rPr lang="es-ES_tradnl" dirty="0"/>
              <a:t>, x distintos motivos ARG no. </a:t>
            </a:r>
          </a:p>
          <a:p>
            <a:pPr indent="-228600" algn="l" defTabSz="914400">
              <a:spcAft>
                <a:spcPts val="600"/>
              </a:spcAft>
              <a:buFont typeface="Arial" panose="020B0604020202020204" pitchFamily="34" charset="0"/>
              <a:buChar char="•"/>
            </a:pPr>
            <a:r>
              <a:rPr lang="es-ES_tradnl" dirty="0"/>
              <a:t>Relación bilateral (ARG-CHI) existe espacio para la cooperación en S&amp;T, </a:t>
            </a:r>
          </a:p>
          <a:p>
            <a:pPr indent="-228600" algn="l" defTabSz="914400">
              <a:spcAft>
                <a:spcPts val="600"/>
              </a:spcAft>
              <a:buFont typeface="Arial" panose="020B0604020202020204" pitchFamily="34" charset="0"/>
              <a:buChar char="•"/>
            </a:pPr>
            <a:r>
              <a:rPr lang="es-ES_tradnl" b="1" dirty="0"/>
              <a:t>CENTRO BINACIONAL ARGENTINO - CHINO en CIENCIA y TECNOLOGIA de ALIMENTOS </a:t>
            </a:r>
            <a:r>
              <a:rPr lang="es-ES_tradnl" dirty="0"/>
              <a:t>brinda oportunidades para la asociación y el financiamiento, que pude resultar relevante para científicos trabajando en la industria de la carne, proteínas y vegetales</a:t>
            </a:r>
          </a:p>
          <a:p>
            <a:pPr defTabSz="914400">
              <a:spcAft>
                <a:spcPts val="600"/>
              </a:spcAft>
            </a:pPr>
            <a:r>
              <a:rPr lang="es-ES_tradnl" b="1" dirty="0"/>
              <a:t>MILEI rompe con todo ello, lo cual dificulta el accionar de las empresas argentina en (con intención de entrar) China</a:t>
            </a:r>
          </a:p>
        </p:txBody>
      </p:sp>
      <p:sp>
        <p:nvSpPr>
          <p:cNvPr id="156" name="Rectangle 15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14894"/>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321BA62-A42E-1E73-8E29-FB98CFBF2705}"/>
              </a:ext>
            </a:extLst>
          </p:cNvPr>
          <p:cNvPicPr>
            <a:picLocks noChangeAspect="1"/>
          </p:cNvPicPr>
          <p:nvPr/>
        </p:nvPicPr>
        <p:blipFill>
          <a:blip r:embed="rId2"/>
          <a:stretch>
            <a:fillRect/>
          </a:stretch>
        </p:blipFill>
        <p:spPr>
          <a:xfrm>
            <a:off x="14166846" y="1219978"/>
            <a:ext cx="8794866" cy="4925123"/>
          </a:xfrm>
          <a:prstGeom prst="rect">
            <a:avLst/>
          </a:prstGeom>
        </p:spPr>
      </p:pic>
      <p:sp>
        <p:nvSpPr>
          <p:cNvPr id="160" name="Rectangle 15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010958"/>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4459E6D-D550-9ED4-4A34-C6BD2BB8AD8E}"/>
              </a:ext>
            </a:extLst>
          </p:cNvPr>
          <p:cNvPicPr>
            <a:picLocks noChangeAspect="1"/>
          </p:cNvPicPr>
          <p:nvPr/>
        </p:nvPicPr>
        <p:blipFill>
          <a:blip r:embed="rId3"/>
          <a:stretch>
            <a:fillRect/>
          </a:stretch>
        </p:blipFill>
        <p:spPr>
          <a:xfrm>
            <a:off x="14777399" y="7415788"/>
            <a:ext cx="7570032" cy="503751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C403C4B-34D7-BEC0-5031-D3DA96C3E277}"/>
              </a:ext>
            </a:extLst>
          </p:cNvPr>
          <p:cNvPicPr>
            <a:picLocks noChangeAspect="1"/>
          </p:cNvPicPr>
          <p:nvPr/>
        </p:nvPicPr>
        <p:blipFill>
          <a:blip r:embed="rId2"/>
          <a:stretch>
            <a:fillRect/>
          </a:stretch>
        </p:blipFill>
        <p:spPr>
          <a:xfrm>
            <a:off x="14919761" y="3285437"/>
            <a:ext cx="8486777" cy="4988613"/>
          </a:xfrm>
          <a:prstGeom prst="rect">
            <a:avLst/>
          </a:prstGeom>
          <a:noFill/>
          <a:ln w="9525">
            <a:round/>
          </a:ln>
        </p:spPr>
      </p:pic>
      <p:sp>
        <p:nvSpPr>
          <p:cNvPr id="145" name="From globalisation to friendshoring"/>
          <p:cNvSpPr txBox="1">
            <a:spLocks noGrp="1"/>
          </p:cNvSpPr>
          <p:nvPr>
            <p:ph type="title"/>
          </p:nvPr>
        </p:nvSpPr>
        <p:spPr>
          <a:xfrm>
            <a:off x="1675522" y="730005"/>
            <a:ext cx="21310601" cy="1442107"/>
          </a:xfrm>
        </p:spPr>
        <p:txBody>
          <a:bodyPr anchor="ctr">
            <a:normAutofit fontScale="90000"/>
          </a:bodyPr>
          <a:lstStyle/>
          <a:p>
            <a:r>
              <a:rPr lang="es-AR" sz="8500" dirty="0" err="1"/>
              <a:t>From</a:t>
            </a:r>
            <a:r>
              <a:rPr lang="es-AR" sz="8500" dirty="0"/>
              <a:t> </a:t>
            </a:r>
            <a:r>
              <a:rPr lang="es-AR" sz="8500" dirty="0" err="1"/>
              <a:t>globalisation</a:t>
            </a:r>
            <a:r>
              <a:rPr lang="es-AR" sz="8500" dirty="0"/>
              <a:t> </a:t>
            </a:r>
            <a:r>
              <a:rPr lang="es-AR" sz="8500" dirty="0" err="1"/>
              <a:t>to</a:t>
            </a:r>
            <a:r>
              <a:rPr lang="es-AR" sz="8500" dirty="0"/>
              <a:t> </a:t>
            </a:r>
            <a:r>
              <a:rPr lang="es-AR" sz="8500" dirty="0" err="1"/>
              <a:t>nearshoging</a:t>
            </a:r>
            <a:r>
              <a:rPr lang="es-AR" sz="8500" dirty="0"/>
              <a:t> </a:t>
            </a:r>
            <a:r>
              <a:rPr lang="es-AR" sz="8500" dirty="0" err="1"/>
              <a:t>to</a:t>
            </a:r>
            <a:r>
              <a:rPr lang="es-AR" sz="8500" dirty="0"/>
              <a:t> </a:t>
            </a:r>
            <a:r>
              <a:rPr lang="es-AR" sz="8500" dirty="0" err="1"/>
              <a:t>friendshoring</a:t>
            </a:r>
            <a:endParaRPr lang="es-AR" sz="8500" dirty="0"/>
          </a:p>
        </p:txBody>
      </p:sp>
      <p:sp>
        <p:nvSpPr>
          <p:cNvPr id="146" name="The model of increasing economic interdependence between the West and the emerging world (especially China) was built on assumptions that no longer hold (Garcia – Herrero, 2022).…"/>
          <p:cNvSpPr txBox="1">
            <a:spLocks noGrp="1"/>
          </p:cNvSpPr>
          <p:nvPr>
            <p:ph type="body" sz="quarter" idx="1"/>
          </p:nvPr>
        </p:nvSpPr>
        <p:spPr>
          <a:xfrm>
            <a:off x="735724" y="2743200"/>
            <a:ext cx="13894676" cy="9906000"/>
          </a:xfrm>
        </p:spPr>
        <p:txBody>
          <a:bodyPr anchor="ctr">
            <a:normAutofit/>
          </a:bodyPr>
          <a:lstStyle/>
          <a:p>
            <a:pPr marL="0" indent="0" defTabSz="718184">
              <a:lnSpc>
                <a:spcPct val="110000"/>
              </a:lnSpc>
              <a:spcBef>
                <a:spcPts val="6300"/>
              </a:spcBef>
              <a:buSzTx/>
              <a:buNone/>
              <a:defRPr sz="4350" b="1">
                <a:effectLst>
                  <a:outerShdw blurRad="22098" dist="11049" rotWithShape="0">
                    <a:srgbClr val="FFFFFF">
                      <a:alpha val="45000"/>
                    </a:srgbClr>
                  </a:outerShdw>
                </a:effectLst>
              </a:defRPr>
            </a:pPr>
            <a:r>
              <a:rPr lang="es-ES" dirty="0"/>
              <a:t>COVID desafía globalización: </a:t>
            </a:r>
            <a:r>
              <a:rPr lang="es-ES" i="1" dirty="0" err="1"/>
              <a:t>onshorring</a:t>
            </a:r>
            <a:r>
              <a:rPr lang="es-ES" i="1" dirty="0"/>
              <a:t> / </a:t>
            </a:r>
            <a:r>
              <a:rPr lang="es-ES" i="1" dirty="0" err="1"/>
              <a:t>nearshoing</a:t>
            </a:r>
            <a:r>
              <a:rPr lang="es-ES" dirty="0"/>
              <a:t>, pero</a:t>
            </a:r>
          </a:p>
          <a:p>
            <a:pPr marL="530352" indent="-530352" defTabSz="718184">
              <a:lnSpc>
                <a:spcPct val="110000"/>
              </a:lnSpc>
              <a:spcBef>
                <a:spcPts val="6300"/>
              </a:spcBef>
              <a:buBlip>
                <a:blip r:embed="rId3"/>
              </a:buBlip>
              <a:defRPr sz="4350">
                <a:effectLst>
                  <a:outerShdw blurRad="22098" dist="11049" rotWithShape="0">
                    <a:srgbClr val="FFFFFF">
                      <a:alpha val="45000"/>
                    </a:srgbClr>
                  </a:outerShdw>
                </a:effectLst>
              </a:defRPr>
            </a:pPr>
            <a:r>
              <a:rPr lang="es-ES" dirty="0"/>
              <a:t>Un nuevo orden emerge, incertidumbre aumenta, la complejidad caracteriza los escenarios futuros</a:t>
            </a:r>
          </a:p>
          <a:p>
            <a:pPr marL="530352" indent="-530352" defTabSz="718184">
              <a:lnSpc>
                <a:spcPct val="110000"/>
              </a:lnSpc>
              <a:spcBef>
                <a:spcPts val="6300"/>
              </a:spcBef>
              <a:buBlip>
                <a:blip r:embed="rId3"/>
              </a:buBlip>
              <a:defRPr sz="4350">
                <a:effectLst>
                  <a:outerShdw blurRad="22098" dist="11049" rotWithShape="0">
                    <a:srgbClr val="FFFFFF">
                      <a:alpha val="45000"/>
                    </a:srgbClr>
                  </a:outerShdw>
                </a:effectLst>
              </a:defRPr>
            </a:pPr>
            <a:r>
              <a:rPr lang="es-ES" dirty="0" err="1"/>
              <a:t>MNCs</a:t>
            </a:r>
            <a:r>
              <a:rPr lang="es-ES" dirty="0"/>
              <a:t> comienzan a ser presionadas para abandonar CHINA, bloqueo cruzado de IED si la llegada del inversor es percibida como afectando sectores estratégicos / IA, energías renovables,</a:t>
            </a:r>
          </a:p>
          <a:p>
            <a:pPr marL="0" indent="0" defTabSz="718184">
              <a:lnSpc>
                <a:spcPct val="110000"/>
              </a:lnSpc>
              <a:spcBef>
                <a:spcPts val="6300"/>
              </a:spcBef>
              <a:buNone/>
              <a:defRPr sz="4350">
                <a:effectLst>
                  <a:outerShdw blurRad="22098" dist="11049" rotWithShape="0">
                    <a:srgbClr val="FFFFFF">
                      <a:alpha val="45000"/>
                    </a:srgbClr>
                  </a:outerShdw>
                </a:effectLst>
              </a:defRPr>
            </a:pPr>
            <a:r>
              <a:rPr lang="es-ES" dirty="0"/>
              <a:t>Surge </a:t>
            </a:r>
            <a:r>
              <a:rPr lang="es-ES" b="1" dirty="0" err="1"/>
              <a:t>friendshoring</a:t>
            </a:r>
            <a:r>
              <a:rPr lang="es-ES" dirty="0"/>
              <a:t>.</a:t>
            </a:r>
          </a:p>
        </p:txBody>
      </p:sp>
      <p:sp>
        <p:nvSpPr>
          <p:cNvPr id="7" name="CuadroTexto 6">
            <a:extLst>
              <a:ext uri="{FF2B5EF4-FFF2-40B4-BE49-F238E27FC236}">
                <a16:creationId xmlns:a16="http://schemas.microsoft.com/office/drawing/2014/main" id="{1E85F393-A30A-8EB4-97B5-F56D9F5217F0}"/>
              </a:ext>
            </a:extLst>
          </p:cNvPr>
          <p:cNvSpPr txBox="1"/>
          <p:nvPr/>
        </p:nvSpPr>
        <p:spPr>
          <a:xfrm>
            <a:off x="14409683" y="9207694"/>
            <a:ext cx="923859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lang="en-GB" sz="3200" dirty="0"/>
              <a:t>”</a:t>
            </a:r>
            <a:r>
              <a:rPr kumimoji="0" lang="en-GB" sz="3200" b="0" i="1"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The model of increasing economic interdependence between the West and the emerging world (especially China) was built on assumptions that no longer hold</a:t>
            </a:r>
            <a:r>
              <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 (</a:t>
            </a:r>
            <a:r>
              <a:rPr kumimoji="0" lang="es-AR" sz="3200" b="0" i="0" u="none" strike="noStrike" cap="none" spc="0" normalizeH="0" baseline="0" dirty="0" err="1">
                <a:ln>
                  <a:noFill/>
                </a:ln>
                <a:solidFill>
                  <a:srgbClr val="4F5C3F"/>
                </a:solidFill>
                <a:effectLst>
                  <a:outerShdw blurRad="25400" dist="12700" rotWithShape="0">
                    <a:srgbClr val="FFFFFF">
                      <a:alpha val="45000"/>
                    </a:srgbClr>
                  </a:outerShdw>
                </a:effectLst>
                <a:uFillTx/>
                <a:latin typeface="+mn-lt"/>
                <a:ea typeface="+mn-ea"/>
                <a:cs typeface="+mn-cs"/>
                <a:sym typeface="Georgia"/>
              </a:rPr>
              <a:t>Garcia</a:t>
            </a:r>
            <a:r>
              <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 – Herrero, 2022).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eopolitical tensions"/>
          <p:cNvSpPr txBox="1">
            <a:spLocks noGrp="1"/>
          </p:cNvSpPr>
          <p:nvPr>
            <p:ph type="title"/>
          </p:nvPr>
        </p:nvSpPr>
        <p:spPr>
          <a:xfrm>
            <a:off x="1179120" y="1712360"/>
            <a:ext cx="9121168" cy="2256136"/>
          </a:xfrm>
          <a:prstGeom prst="rect">
            <a:avLst/>
          </a:prstGeom>
        </p:spPr>
        <p:txBody>
          <a:bodyPr vert="horz" lIns="91440" tIns="45720" rIns="91440" bIns="45720" rtlCol="0" anchor="ctr">
            <a:normAutofit/>
          </a:bodyPr>
          <a:lstStyle/>
          <a:p>
            <a:pPr defTabSz="914400"/>
            <a:r>
              <a:rPr lang="en-US" sz="7400"/>
              <a:t>Tensiones Geopolíticas</a:t>
            </a:r>
          </a:p>
        </p:txBody>
      </p:sp>
      <p:grpSp>
        <p:nvGrpSpPr>
          <p:cNvPr id="156" name="Group 15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392" cy="1346920"/>
            <a:chOff x="0" y="823811"/>
            <a:chExt cx="355196" cy="673460"/>
          </a:xfrm>
        </p:grpSpPr>
        <p:sp>
          <p:nvSpPr>
            <p:cNvPr id="157" name="Rectangle 15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0170" y="4181138"/>
            <a:ext cx="859536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f digital technologies have led to drastic changes in firms, competition, and industries and markets,…"/>
          <p:cNvSpPr txBox="1">
            <a:spLocks noGrp="1"/>
          </p:cNvSpPr>
          <p:nvPr>
            <p:ph type="body" sz="quarter" idx="1"/>
          </p:nvPr>
        </p:nvSpPr>
        <p:spPr>
          <a:xfrm>
            <a:off x="318682" y="4448644"/>
            <a:ext cx="11052936" cy="8840636"/>
          </a:xfrm>
          <a:prstGeom prst="rect">
            <a:avLst/>
          </a:prstGeom>
        </p:spPr>
        <p:txBody>
          <a:bodyPr vert="horz" lIns="91440" tIns="45720" rIns="91440" bIns="45720" rtlCol="0" anchor="ctr">
            <a:noAutofit/>
          </a:bodyPr>
          <a:lstStyle/>
          <a:p>
            <a:pPr marL="320039" algn="l" defTabSz="914400">
              <a:lnSpc>
                <a:spcPct val="100000"/>
              </a:lnSpc>
              <a:defRPr sz="4500">
                <a:effectLst>
                  <a:outerShdw blurRad="22860" dist="11430" rotWithShape="0">
                    <a:srgbClr val="FFFFFF">
                      <a:alpha val="45000"/>
                    </a:srgbClr>
                  </a:outerShdw>
                </a:effectLst>
              </a:defRPr>
            </a:pPr>
            <a:r>
              <a:rPr lang="es-ES_tradnl" sz="3600" dirty="0"/>
              <a:t>Tecnologías digitales han generado profundos cambios a nivel firma, a nivel industria, competencia y mercados</a:t>
            </a:r>
          </a:p>
          <a:p>
            <a:pPr marL="548639" indent="-228600" algn="l" defTabSz="914400">
              <a:lnSpc>
                <a:spcPct val="100000"/>
              </a:lnSpc>
              <a:buFont typeface="Arial" panose="020B0604020202020204" pitchFamily="34" charset="0"/>
              <a:buChar char="•"/>
              <a:defRPr sz="4500">
                <a:effectLst>
                  <a:outerShdw blurRad="22860" dist="11430" rotWithShape="0">
                    <a:srgbClr val="FFFFFF">
                      <a:alpha val="45000"/>
                    </a:srgbClr>
                  </a:outerShdw>
                </a:effectLst>
              </a:defRPr>
            </a:pPr>
            <a:r>
              <a:rPr lang="es-ES_tradnl" sz="3600" dirty="0"/>
              <a:t>Era digital también ha significado la vuelta del (neo) nacionalismo, con los gobiernos tratando de impedir el libre flujo de data, información y conocimiento, pues ello deviene un activo estratégico, </a:t>
            </a:r>
          </a:p>
          <a:p>
            <a:pPr marL="548639" indent="-228600" algn="l" defTabSz="914400">
              <a:lnSpc>
                <a:spcPct val="100000"/>
              </a:lnSpc>
              <a:buFont typeface="Arial" panose="020B0604020202020204" pitchFamily="34" charset="0"/>
              <a:buChar char="•"/>
              <a:defRPr sz="4500">
                <a:effectLst>
                  <a:outerShdw blurRad="22860" dist="11430" rotWithShape="0">
                    <a:srgbClr val="FFFFFF">
                      <a:alpha val="45000"/>
                    </a:srgbClr>
                  </a:outerShdw>
                </a:effectLst>
              </a:defRPr>
            </a:pPr>
            <a:r>
              <a:rPr lang="es-ES_tradnl" sz="3600" dirty="0"/>
              <a:t>Así, la entrada de firmas (del contrincante) debe ser bloqueada, mientras otras pueden ser estimuladas (como es el caso de las empresas argentinas que trabajan en la frontera tecnológica),.</a:t>
            </a:r>
          </a:p>
          <a:p>
            <a:pPr indent="-228600" algn="l" defTabSz="914400">
              <a:lnSpc>
                <a:spcPct val="100000"/>
              </a:lnSpc>
              <a:buFont typeface="Arial" panose="020B0604020202020204" pitchFamily="34" charset="0"/>
              <a:buChar char="•"/>
              <a:defRPr sz="4500">
                <a:effectLst>
                  <a:outerShdw blurRad="22860" dist="11430" rotWithShape="0">
                    <a:srgbClr val="FFFFFF">
                      <a:alpha val="45000"/>
                    </a:srgbClr>
                  </a:outerShdw>
                </a:effectLst>
              </a:defRPr>
            </a:pPr>
            <a:r>
              <a:rPr lang="es-ES_tradnl" sz="3600" b="1" dirty="0"/>
              <a:t>De-</a:t>
            </a:r>
            <a:r>
              <a:rPr lang="es-ES_tradnl" sz="3600" b="1" dirty="0" err="1"/>
              <a:t>risking</a:t>
            </a:r>
            <a:r>
              <a:rPr lang="es-ES_tradnl" sz="3600" dirty="0"/>
              <a:t> </a:t>
            </a:r>
          </a:p>
          <a:p>
            <a:pPr indent="-228600" algn="l" defTabSz="914400">
              <a:lnSpc>
                <a:spcPct val="100000"/>
              </a:lnSpc>
              <a:buFont typeface="Arial" panose="020B0604020202020204" pitchFamily="34" charset="0"/>
              <a:buChar char="•"/>
              <a:defRPr sz="4500">
                <a:effectLst>
                  <a:outerShdw blurRad="22860" dist="11430" rotWithShape="0">
                    <a:srgbClr val="FFFFFF">
                      <a:alpha val="45000"/>
                    </a:srgbClr>
                  </a:outerShdw>
                </a:effectLst>
              </a:defRPr>
            </a:pPr>
            <a:r>
              <a:rPr lang="es-ES_tradnl" sz="3600" dirty="0"/>
              <a:t>PROBLEMA: intereses firmas y gobiernos pueden resultar divergentes</a:t>
            </a:r>
          </a:p>
        </p:txBody>
      </p:sp>
      <p:sp>
        <p:nvSpPr>
          <p:cNvPr id="162" name="Rectangle 16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1620" y="1027706"/>
            <a:ext cx="12018732" cy="1166915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arcador de posición de imagen 2">
            <a:extLst>
              <a:ext uri="{FF2B5EF4-FFF2-40B4-BE49-F238E27FC236}">
                <a16:creationId xmlns:a16="http://schemas.microsoft.com/office/drawing/2014/main" id="{F9E65001-A51B-B964-21F5-BFBAC136C3D6}"/>
              </a:ext>
            </a:extLst>
          </p:cNvPr>
          <p:cNvPicPr>
            <a:picLocks noGrp="1" noChangeAspect="1"/>
          </p:cNvPicPr>
          <p:nvPr>
            <p:ph type="pic" sz="half" idx="21"/>
          </p:nvPr>
        </p:nvPicPr>
        <p:blipFill rotWithShape="1">
          <a:blip r:embed="rId2"/>
          <a:srcRect l="20625" r="21865" b="1"/>
          <a:stretch/>
        </p:blipFill>
        <p:spPr>
          <a:xfrm>
            <a:off x="12685988" y="1598704"/>
            <a:ext cx="10120408" cy="10518592"/>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nsions: Techint"/>
          <p:cNvSpPr txBox="1">
            <a:spLocks noGrp="1"/>
          </p:cNvSpPr>
          <p:nvPr>
            <p:ph type="title"/>
          </p:nvPr>
        </p:nvSpPr>
        <p:spPr>
          <a:xfrm>
            <a:off x="1179120" y="1712360"/>
            <a:ext cx="9121168" cy="2256136"/>
          </a:xfrm>
        </p:spPr>
        <p:txBody>
          <a:bodyPr vert="horz" lIns="91440" tIns="45720" rIns="91440" bIns="45720" rtlCol="0" anchor="ctr">
            <a:normAutofit/>
          </a:bodyPr>
          <a:lstStyle/>
          <a:p>
            <a:pPr defTabSz="914400"/>
            <a:r>
              <a:rPr lang="en-US" sz="8000" dirty="0" err="1"/>
              <a:t>Techint</a:t>
            </a:r>
            <a:endParaRPr lang="en-US" sz="8000" dirty="0"/>
          </a:p>
        </p:txBody>
      </p:sp>
      <p:grpSp>
        <p:nvGrpSpPr>
          <p:cNvPr id="159" name="Group 1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392" cy="1346920"/>
            <a:chOff x="0" y="823811"/>
            <a:chExt cx="355196" cy="673460"/>
          </a:xfrm>
        </p:grpSpPr>
        <p:sp>
          <p:nvSpPr>
            <p:cNvPr id="160" name="Rectangle 1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0170" y="4181138"/>
            <a:ext cx="859536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BOR)…"/>
          <p:cNvSpPr txBox="1">
            <a:spLocks noGrp="1"/>
          </p:cNvSpPr>
          <p:nvPr>
            <p:ph type="body" sz="quarter" idx="1"/>
          </p:nvPr>
        </p:nvSpPr>
        <p:spPr>
          <a:xfrm>
            <a:off x="710392" y="4661010"/>
            <a:ext cx="10384328" cy="8360046"/>
          </a:xfrm>
        </p:spPr>
        <p:txBody>
          <a:bodyPr vert="horz" lIns="91440" tIns="45720" rIns="91440" bIns="45720" rtlCol="0" anchor="ctr">
            <a:normAutofit/>
          </a:bodyPr>
          <a:lstStyle/>
          <a:p>
            <a:pPr algn="l" defTabSz="914400">
              <a:spcAft>
                <a:spcPts val="600"/>
              </a:spcAft>
              <a:buSzTx/>
              <a:defRPr sz="4200"/>
            </a:pPr>
            <a:r>
              <a:rPr lang="en-US" sz="4000" dirty="0"/>
              <a:t>“</a:t>
            </a:r>
            <a:r>
              <a:rPr lang="es-ES_tradnl" sz="4000" dirty="0"/>
              <a:t>Hay un proceso en América Latina de desindustrialización y de re-</a:t>
            </a:r>
            <a:r>
              <a:rPr lang="es-ES_tradnl" sz="4000" dirty="0" err="1"/>
              <a:t>primarización</a:t>
            </a:r>
            <a:r>
              <a:rPr lang="es-ES_tradnl" sz="4000" dirty="0"/>
              <a:t> de nuestra economía que este guiado por el surgimiento de la economía china, ávida de materia primera, y ambiciosa de conquistar mercados, especialmente en productos industriales”</a:t>
            </a:r>
          </a:p>
          <a:p>
            <a:pPr algn="l" defTabSz="914400">
              <a:spcAft>
                <a:spcPts val="600"/>
              </a:spcAft>
              <a:buSzTx/>
              <a:defRPr sz="4200"/>
            </a:pPr>
            <a:r>
              <a:rPr lang="es-ES_tradnl" sz="4000" dirty="0"/>
              <a:t>“Mi respuesta es decidida. América Latina tiene que aprovechar la oportunidad de rediseñar la cadena de valor en países que pueden dar solidez, seguridad e independencia a una cadena de valor occidental” (Visión Desarrollista, 2022)  </a:t>
            </a:r>
          </a:p>
        </p:txBody>
      </p:sp>
      <p:sp>
        <p:nvSpPr>
          <p:cNvPr id="165" name="Rectangle 1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1620" y="1027706"/>
            <a:ext cx="12018732" cy="1166915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3D6FE69-321E-6A93-AF66-EE458BA4D6F5}"/>
              </a:ext>
            </a:extLst>
          </p:cNvPr>
          <p:cNvPicPr>
            <a:picLocks noChangeAspect="1"/>
          </p:cNvPicPr>
          <p:nvPr/>
        </p:nvPicPr>
        <p:blipFill rotWithShape="1">
          <a:blip r:embed="rId2"/>
          <a:srcRect l="17194" r="5695" b="-1"/>
          <a:stretch/>
        </p:blipFill>
        <p:spPr>
          <a:xfrm>
            <a:off x="11955576" y="1598704"/>
            <a:ext cx="10850820" cy="10518592"/>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nsiones geopoliticas"/>
          <p:cNvSpPr txBox="1">
            <a:spLocks noGrp="1"/>
          </p:cNvSpPr>
          <p:nvPr>
            <p:ph type="title"/>
          </p:nvPr>
        </p:nvSpPr>
        <p:spPr>
          <a:xfrm>
            <a:off x="1617276" y="773860"/>
            <a:ext cx="18473400" cy="2377900"/>
          </a:xfrm>
          <a:prstGeom prst="rect">
            <a:avLst/>
          </a:prstGeom>
        </p:spPr>
        <p:txBody>
          <a:bodyPr vert="horz" lIns="91440" tIns="45720" rIns="91440" bIns="45720" rtlCol="0" anchor="b">
            <a:normAutofit/>
          </a:bodyPr>
          <a:lstStyle/>
          <a:p>
            <a:pPr defTabSz="914400"/>
            <a:r>
              <a:rPr lang="en-US" sz="7600" kern="1200">
                <a:solidFill>
                  <a:schemeClr val="tx1"/>
                </a:solidFill>
                <a:latin typeface="+mj-lt"/>
                <a:ea typeface="+mj-ea"/>
                <a:cs typeface="+mj-cs"/>
              </a:rPr>
              <a:t>Empresas argentinas en China: </a:t>
            </a:r>
            <a:br>
              <a:rPr lang="en-US" sz="7600" kern="1200">
                <a:solidFill>
                  <a:schemeClr val="tx1"/>
                </a:solidFill>
                <a:latin typeface="+mj-lt"/>
                <a:ea typeface="+mj-ea"/>
                <a:cs typeface="+mj-cs"/>
              </a:rPr>
            </a:br>
            <a:r>
              <a:rPr lang="en-US" sz="7600" kern="1200">
                <a:solidFill>
                  <a:schemeClr val="tx1"/>
                </a:solidFill>
                <a:latin typeface="+mj-lt"/>
                <a:ea typeface="+mj-ea"/>
                <a:cs typeface="+mj-cs"/>
              </a:rPr>
              <a:t>¿se quedan, se van?</a:t>
            </a:r>
          </a:p>
        </p:txBody>
      </p:sp>
      <p:grpSp>
        <p:nvGrpSpPr>
          <p:cNvPr id="165" name="Group 16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3996736"/>
            <a:ext cx="23390166" cy="1564352"/>
            <a:chOff x="-2" y="1998368"/>
            <a:chExt cx="11695083" cy="782176"/>
          </a:xfrm>
        </p:grpSpPr>
        <p:sp>
          <p:nvSpPr>
            <p:cNvPr id="166" name="Rectangle 16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Rectangle 1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295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NCs con operaciones en ambos países, expuestas a mayor tensión, llegando incluso a afectar la operatoria normal de varias compañías.…"/>
          <p:cNvSpPr txBox="1">
            <a:spLocks noGrp="1"/>
          </p:cNvSpPr>
          <p:nvPr>
            <p:ph type="body" idx="1"/>
          </p:nvPr>
        </p:nvSpPr>
        <p:spPr>
          <a:xfrm>
            <a:off x="1587320" y="5199018"/>
            <a:ext cx="20287336" cy="6871062"/>
          </a:xfrm>
          <a:prstGeom prst="rect">
            <a:avLst/>
          </a:prstGeom>
        </p:spPr>
        <p:txBody>
          <a:bodyPr vert="horz" lIns="91440" tIns="45720" rIns="91440" bIns="45720" rtlCol="0" anchor="ctr">
            <a:normAutofit/>
          </a:bodyPr>
          <a:lstStyle/>
          <a:p>
            <a:pPr marL="228600" indent="0" defTabSz="914400">
              <a:buNone/>
            </a:pPr>
            <a:r>
              <a:rPr lang="es-ES_tradnl" sz="5400" dirty="0" err="1"/>
              <a:t>MNCs</a:t>
            </a:r>
            <a:r>
              <a:rPr lang="es-ES_tradnl" sz="5400" dirty="0"/>
              <a:t> con operaciones en ambos países, expuestas a mayor tensión, llegando incluso a afectar la operatoria normal de varias compañías.</a:t>
            </a:r>
          </a:p>
          <a:p>
            <a:pPr marL="228600" indent="0" algn="ctr" defTabSz="914400">
              <a:buNone/>
            </a:pPr>
            <a:r>
              <a:rPr lang="es-ES_tradnl" sz="5400" dirty="0"/>
              <a:t>¿Permanecer en China, o mantener operaciones en los países occidentales?</a:t>
            </a:r>
          </a:p>
          <a:p>
            <a:pPr indent="-228600" defTabSz="914400">
              <a:buFont typeface="Arial" panose="020B0604020202020204" pitchFamily="34" charset="0"/>
              <a:buChar char="•"/>
            </a:pPr>
            <a:r>
              <a:rPr lang="es-ES_tradnl" sz="5400" dirty="0"/>
              <a:t>Estar operando bajo la forma de JV otorga mayor libertad, </a:t>
            </a:r>
          </a:p>
          <a:p>
            <a:pPr indent="-228600" defTabSz="914400">
              <a:buFont typeface="Arial" panose="020B0604020202020204" pitchFamily="34" charset="0"/>
              <a:buChar char="•"/>
            </a:pPr>
            <a:r>
              <a:rPr lang="es-ES_tradnl" sz="5400" dirty="0"/>
              <a:t>Retorno del nacionalismo podría forzar a las empresas argentinas a tomar una decisión drástica.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2136" y="640884"/>
            <a:ext cx="13144984" cy="12425496"/>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ight Triangle 2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548" y="1246550"/>
            <a:ext cx="21810106"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FA93736C-C91C-51FD-57A9-B67D6E6B308F}"/>
              </a:ext>
            </a:extLst>
          </p:cNvPr>
          <p:cNvSpPr>
            <a:spLocks noGrp="1"/>
          </p:cNvSpPr>
          <p:nvPr>
            <p:ph type="title"/>
          </p:nvPr>
        </p:nvSpPr>
        <p:spPr>
          <a:xfrm>
            <a:off x="11561400" y="2377274"/>
            <a:ext cx="10654544" cy="3285700"/>
          </a:xfrm>
        </p:spPr>
        <p:txBody>
          <a:bodyPr vert="horz" lIns="91440" tIns="45720" rIns="91440" bIns="45720" rtlCol="0" anchor="ctr">
            <a:normAutofit/>
          </a:bodyPr>
          <a:lstStyle/>
          <a:p>
            <a:pPr defTabSz="914400"/>
            <a:r>
              <a:rPr lang="en-US" sz="10800"/>
              <a:t>Muchas Gracias, </a:t>
            </a:r>
            <a:br>
              <a:rPr lang="en-US" sz="10800"/>
            </a:br>
            <a:r>
              <a:rPr lang="en-US" altLang="ja-JP" sz="10800"/>
              <a:t> </a:t>
            </a:r>
            <a:r>
              <a:rPr lang="ja-JP" altLang="en-US" sz="10800"/>
              <a:t>谢谢 </a:t>
            </a:r>
            <a:r>
              <a:rPr lang="en-US" altLang="ja-JP" sz="10800"/>
              <a:t>(</a:t>
            </a:r>
            <a:r>
              <a:rPr lang="en-US" sz="10800"/>
              <a:t>xièxiè)</a:t>
            </a:r>
          </a:p>
        </p:txBody>
      </p:sp>
      <p:pic>
        <p:nvPicPr>
          <p:cNvPr id="6" name="Imagen 5">
            <a:extLst>
              <a:ext uri="{FF2B5EF4-FFF2-40B4-BE49-F238E27FC236}">
                <a16:creationId xmlns:a16="http://schemas.microsoft.com/office/drawing/2014/main" id="{514E5492-346F-BBD4-45C5-F58D8F67B0CC}"/>
              </a:ext>
            </a:extLst>
          </p:cNvPr>
          <p:cNvPicPr>
            <a:picLocks noChangeAspect="1"/>
          </p:cNvPicPr>
          <p:nvPr/>
        </p:nvPicPr>
        <p:blipFill rotWithShape="1">
          <a:blip r:embed="rId2"/>
          <a:srcRect l="6948" r="39427" b="-1"/>
          <a:stretch/>
        </p:blipFill>
        <p:spPr>
          <a:xfrm>
            <a:off x="1283548" y="1834357"/>
            <a:ext cx="8687309" cy="6656260"/>
          </a:xfrm>
          <a:prstGeom prst="rect">
            <a:avLst/>
          </a:prstGeom>
          <a:noFill/>
        </p:spPr>
      </p:pic>
      <p:pic>
        <p:nvPicPr>
          <p:cNvPr id="3" name="Imagen 2">
            <a:extLst>
              <a:ext uri="{FF2B5EF4-FFF2-40B4-BE49-F238E27FC236}">
                <a16:creationId xmlns:a16="http://schemas.microsoft.com/office/drawing/2014/main" id="{5A448635-FBFD-FB72-27B4-39242B3A4C15}"/>
              </a:ext>
            </a:extLst>
          </p:cNvPr>
          <p:cNvPicPr>
            <a:picLocks noChangeAspect="1"/>
          </p:cNvPicPr>
          <p:nvPr/>
        </p:nvPicPr>
        <p:blipFill>
          <a:blip r:embed="rId3"/>
          <a:stretch>
            <a:fillRect/>
          </a:stretch>
        </p:blipFill>
        <p:spPr>
          <a:xfrm>
            <a:off x="1283548" y="9357360"/>
            <a:ext cx="9308587" cy="3104954"/>
          </a:xfrm>
          <a:prstGeom prst="rect">
            <a:avLst/>
          </a:prstGeom>
        </p:spPr>
      </p:pic>
      <p:sp>
        <p:nvSpPr>
          <p:cNvPr id="11" name="Text Placeholder 3">
            <a:extLst>
              <a:ext uri="{FF2B5EF4-FFF2-40B4-BE49-F238E27FC236}">
                <a16:creationId xmlns:a16="http://schemas.microsoft.com/office/drawing/2014/main" id="{B257E384-59F9-3164-5DEE-0FC6872AB176}"/>
              </a:ext>
            </a:extLst>
          </p:cNvPr>
          <p:cNvSpPr>
            <a:spLocks noGrp="1"/>
          </p:cNvSpPr>
          <p:nvPr>
            <p:ph type="body" sz="quarter" idx="1"/>
          </p:nvPr>
        </p:nvSpPr>
        <p:spPr>
          <a:xfrm>
            <a:off x="11561400" y="6173028"/>
            <a:ext cx="8941066" cy="3704980"/>
          </a:xfrm>
        </p:spPr>
        <p:txBody>
          <a:bodyPr vert="horz" lIns="91440" tIns="45720" rIns="91440" bIns="45720" rtlCol="0" anchor="t">
            <a:normAutofit/>
          </a:bodyPr>
          <a:lstStyle/>
          <a:p>
            <a:pPr indent="-228600" algn="l" defTabSz="914400">
              <a:spcAft>
                <a:spcPts val="600"/>
              </a:spcAft>
              <a:buFont typeface="Arial" panose="020B0604020202020204" pitchFamily="34" charset="0"/>
              <a:buChar char="•"/>
            </a:pPr>
            <a:r>
              <a:rPr lang="en-US" sz="4000" b="1" dirty="0"/>
              <a:t>Leonardo E. Stanley</a:t>
            </a:r>
          </a:p>
          <a:p>
            <a:pPr indent="-228600" algn="l" defTabSz="914400">
              <a:spcAft>
                <a:spcPts val="600"/>
              </a:spcAft>
              <a:buFont typeface="Arial" panose="020B0604020202020204" pitchFamily="34" charset="0"/>
              <a:buChar char="•"/>
            </a:pPr>
            <a:r>
              <a:rPr lang="en-US" sz="4000" b="1" dirty="0" err="1"/>
              <a:t>Investigador</a:t>
            </a:r>
            <a:r>
              <a:rPr lang="en-US" sz="4000" b="1" dirty="0"/>
              <a:t> </a:t>
            </a:r>
          </a:p>
          <a:p>
            <a:pPr indent="-228600" algn="l" defTabSz="914400">
              <a:spcAft>
                <a:spcPts val="600"/>
              </a:spcAft>
              <a:buFont typeface="Arial" panose="020B0604020202020204" pitchFamily="34" charset="0"/>
              <a:buChar char="•"/>
            </a:pPr>
            <a:r>
              <a:rPr lang="en-US" sz="4000" dirty="0"/>
              <a:t>CEDES. Escuela de Economía y </a:t>
            </a:r>
            <a:r>
              <a:rPr lang="en-US" sz="4000" dirty="0" err="1"/>
              <a:t>Negocios</a:t>
            </a:r>
            <a:r>
              <a:rPr lang="en-US" sz="4000" dirty="0"/>
              <a:t> - UNSAM. </a:t>
            </a:r>
          </a:p>
        </p:txBody>
      </p:sp>
    </p:spTree>
    <p:extLst>
      <p:ext uri="{BB962C8B-B14F-4D97-AF65-F5344CB8AC3E}">
        <p14:creationId xmlns:p14="http://schemas.microsoft.com/office/powerpoint/2010/main" val="14598745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ntroduction"/>
          <p:cNvSpPr txBox="1">
            <a:spLocks noGrp="1"/>
          </p:cNvSpPr>
          <p:nvPr>
            <p:ph type="title"/>
          </p:nvPr>
        </p:nvSpPr>
        <p:spPr>
          <a:xfrm>
            <a:off x="1617276" y="773860"/>
            <a:ext cx="18473400" cy="2377900"/>
          </a:xfrm>
          <a:prstGeom prst="rect">
            <a:avLst/>
          </a:prstGeom>
        </p:spPr>
        <p:txBody>
          <a:bodyPr vert="horz" lIns="91440" tIns="45720" rIns="91440" bIns="45720" rtlCol="0" anchor="b">
            <a:normAutofit/>
          </a:bodyPr>
          <a:lstStyle>
            <a:lvl1pPr>
              <a:lnSpc>
                <a:spcPct val="120000"/>
              </a:lnSpc>
              <a:defRPr sz="7000" b="1" i="1" cap="none" spc="0">
                <a:solidFill>
                  <a:srgbClr val="4F5C3F"/>
                </a:solidFill>
                <a:effectLst>
                  <a:outerShdw blurRad="25400" dist="12700" rotWithShape="0">
                    <a:srgbClr val="FFFFFF">
                      <a:alpha val="45000"/>
                    </a:srgbClr>
                  </a:outerShdw>
                </a:effectLst>
              </a:defRPr>
            </a:lvl1pPr>
          </a:lstStyle>
          <a:p>
            <a:pPr defTabSz="914400">
              <a:lnSpc>
                <a:spcPct val="90000"/>
              </a:lnSpc>
            </a:pPr>
            <a:r>
              <a:rPr lang="en-US" sz="10800" kern="1200">
                <a:solidFill>
                  <a:schemeClr val="tx1"/>
                </a:solidFill>
                <a:latin typeface="+mj-lt"/>
                <a:ea typeface="+mj-ea"/>
                <a:cs typeface="+mj-cs"/>
              </a:rPr>
              <a:t>Introducción</a:t>
            </a:r>
          </a:p>
        </p:txBody>
      </p:sp>
      <p:grpSp>
        <p:nvGrpSpPr>
          <p:cNvPr id="132" name="Group 13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3996736"/>
            <a:ext cx="23390166" cy="1564352"/>
            <a:chOff x="-2" y="1998368"/>
            <a:chExt cx="11695083" cy="782176"/>
          </a:xfrm>
        </p:grpSpPr>
        <p:sp>
          <p:nvSpPr>
            <p:cNvPr id="133" name="Rectangle 13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295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n los años 1970´s EMNCs se asocia con empresas LAC,…"/>
          <p:cNvSpPr txBox="1">
            <a:spLocks noGrp="1"/>
          </p:cNvSpPr>
          <p:nvPr>
            <p:ph type="body" idx="1"/>
          </p:nvPr>
        </p:nvSpPr>
        <p:spPr>
          <a:xfrm>
            <a:off x="441434" y="4406158"/>
            <a:ext cx="22325290" cy="8535982"/>
          </a:xfrm>
          <a:prstGeom prst="rect">
            <a:avLst/>
          </a:prstGeom>
        </p:spPr>
        <p:txBody>
          <a:bodyPr vert="horz" lIns="91440" tIns="45720" rIns="91440" bIns="45720" rtlCol="0" anchor="ctr">
            <a:normAutofit/>
          </a:bodyPr>
          <a:lstStyle/>
          <a:p>
            <a:pPr marL="0" indent="0" defTabSz="914400">
              <a:buNone/>
            </a:pPr>
            <a:r>
              <a:rPr lang="es-ES_tradnl" sz="5400" dirty="0"/>
              <a:t>(1970´s) </a:t>
            </a:r>
            <a:r>
              <a:rPr lang="es-ES_tradnl" sz="5400" dirty="0" err="1"/>
              <a:t>MNCs</a:t>
            </a:r>
            <a:r>
              <a:rPr lang="es-ES_tradnl" sz="5400" dirty="0"/>
              <a:t> se asocia con LAC, empresas argentinas protagonistas, ello termina en los 1990s: firmas dispuestas a competir en la FRONTERA TECNOLOGICA</a:t>
            </a:r>
          </a:p>
          <a:p>
            <a:pPr marL="0" indent="0" defTabSz="914400">
              <a:buNone/>
            </a:pPr>
            <a:r>
              <a:rPr lang="es-ES_tradnl" sz="5400" dirty="0"/>
              <a:t> Decisión de invertir depende de varios factores, aquellas que iban a China lo hacían atraídas por bajo costo laboral tanto por la dimensión de su mercado interno. </a:t>
            </a:r>
          </a:p>
          <a:p>
            <a:pPr marL="0" indent="0" algn="ctr" defTabSz="914400">
              <a:buNone/>
            </a:pPr>
            <a:r>
              <a:rPr lang="es-ES_tradnl" sz="4800" b="1" dirty="0"/>
              <a:t>Advertencia: Rastrear ARG OFDI en CHINA no resulta fácil, las estadísticas no siempre resultan confiables, las empresas no siempre clarifican el tipo de presencia que tienen en el país de destino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rgbClr val="4A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024" y="960120"/>
            <a:ext cx="22475952" cy="11795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7701EAF-2DB2-FC3B-387E-2ECEE9E1BA24}"/>
              </a:ext>
            </a:extLst>
          </p:cNvPr>
          <p:cNvPicPr>
            <a:picLocks noChangeAspect="1"/>
          </p:cNvPicPr>
          <p:nvPr/>
        </p:nvPicPr>
        <p:blipFill>
          <a:blip r:embed="rId2"/>
          <a:stretch>
            <a:fillRect/>
          </a:stretch>
        </p:blipFill>
        <p:spPr>
          <a:xfrm>
            <a:off x="954024" y="960120"/>
            <a:ext cx="22475952" cy="11795760"/>
          </a:xfrm>
          <a:prstGeom prst="rect">
            <a:avLst/>
          </a:prstGeom>
        </p:spPr>
      </p:pic>
    </p:spTree>
    <p:extLst>
      <p:ext uri="{BB962C8B-B14F-4D97-AF65-F5344CB8AC3E}">
        <p14:creationId xmlns:p14="http://schemas.microsoft.com/office/powerpoint/2010/main" val="322184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hina, FDI &amp; Economic development"/>
          <p:cNvSpPr txBox="1">
            <a:spLocks noGrp="1"/>
          </p:cNvSpPr>
          <p:nvPr>
            <p:ph type="title"/>
          </p:nvPr>
        </p:nvSpPr>
        <p:spPr>
          <a:xfrm>
            <a:off x="1617276" y="773860"/>
            <a:ext cx="18473400" cy="2377900"/>
          </a:xfrm>
          <a:prstGeom prst="rect">
            <a:avLst/>
          </a:prstGeom>
        </p:spPr>
        <p:txBody>
          <a:bodyPr vert="horz" lIns="91440" tIns="45720" rIns="91440" bIns="45720" rtlCol="0" anchor="b">
            <a:normAutofit/>
          </a:bodyPr>
          <a:lstStyle/>
          <a:p>
            <a:pPr defTabSz="914400"/>
            <a:r>
              <a:rPr lang="en-US" sz="10000" kern="1200" dirty="0">
                <a:solidFill>
                  <a:schemeClr val="tx1"/>
                </a:solidFill>
                <a:latin typeface="+mj-lt"/>
                <a:ea typeface="+mj-ea"/>
                <a:cs typeface="+mj-cs"/>
              </a:rPr>
              <a:t>China, IED &amp; </a:t>
            </a:r>
            <a:r>
              <a:rPr lang="en-US" sz="10000" kern="1200" dirty="0" err="1">
                <a:solidFill>
                  <a:schemeClr val="tx1"/>
                </a:solidFill>
                <a:latin typeface="+mj-lt"/>
                <a:ea typeface="+mj-ea"/>
                <a:cs typeface="+mj-cs"/>
              </a:rPr>
              <a:t>desarrollo</a:t>
            </a:r>
            <a:r>
              <a:rPr lang="en-US" sz="10000" kern="1200" dirty="0">
                <a:solidFill>
                  <a:schemeClr val="tx1"/>
                </a:solidFill>
                <a:latin typeface="+mj-lt"/>
                <a:ea typeface="+mj-ea"/>
                <a:cs typeface="+mj-cs"/>
              </a:rPr>
              <a:t> </a:t>
            </a:r>
            <a:r>
              <a:rPr lang="en-US" sz="10000" kern="1200" dirty="0" err="1">
                <a:solidFill>
                  <a:schemeClr val="tx1"/>
                </a:solidFill>
                <a:latin typeface="+mj-lt"/>
                <a:ea typeface="+mj-ea"/>
                <a:cs typeface="+mj-cs"/>
              </a:rPr>
              <a:t>económico</a:t>
            </a:r>
            <a:endParaRPr lang="en-US" sz="10000" kern="1200" dirty="0">
              <a:solidFill>
                <a:schemeClr val="tx1"/>
              </a:solidFill>
              <a:latin typeface="+mj-lt"/>
              <a:ea typeface="+mj-ea"/>
              <a:cs typeface="+mj-cs"/>
            </a:endParaRPr>
          </a:p>
        </p:txBody>
      </p:sp>
      <p:grpSp>
        <p:nvGrpSpPr>
          <p:cNvPr id="135" name="Group 13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3996736"/>
            <a:ext cx="23390166" cy="1564352"/>
            <a:chOff x="-2" y="1998368"/>
            <a:chExt cx="11695083" cy="782176"/>
          </a:xfrm>
        </p:grpSpPr>
        <p:sp>
          <p:nvSpPr>
            <p:cNvPr id="136" name="Rectangle 13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295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 diferencia de otros casos del Asia, en CHINA MNCs jugaron un rol destacado en el proceso de desarrollo…"/>
          <p:cNvSpPr txBox="1">
            <a:spLocks noGrp="1"/>
          </p:cNvSpPr>
          <p:nvPr>
            <p:ph type="body" idx="1"/>
          </p:nvPr>
        </p:nvSpPr>
        <p:spPr>
          <a:xfrm>
            <a:off x="630621" y="5199018"/>
            <a:ext cx="22136103" cy="6871062"/>
          </a:xfrm>
          <a:prstGeom prst="rect">
            <a:avLst/>
          </a:prstGeom>
        </p:spPr>
        <p:txBody>
          <a:bodyPr vert="horz" lIns="91440" tIns="45720" rIns="91440" bIns="45720" rtlCol="0" anchor="ctr">
            <a:normAutofit/>
          </a:bodyPr>
          <a:lstStyle/>
          <a:p>
            <a:pPr indent="-228600" defTabSz="914400">
              <a:buFont typeface="Arial" panose="020B0604020202020204" pitchFamily="34" charset="0"/>
              <a:buChar char="•"/>
            </a:pPr>
            <a:r>
              <a:rPr lang="es-ES_tradnl" sz="5400" dirty="0"/>
              <a:t>A diferencia de otros casos del Asia, las empresas multinacionales jugaron un rol destacado en el proceso de desarrollo de CHINA</a:t>
            </a:r>
          </a:p>
          <a:p>
            <a:pPr indent="-228600" defTabSz="914400">
              <a:buFont typeface="Arial" panose="020B0604020202020204" pitchFamily="34" charset="0"/>
              <a:buChar char="•"/>
            </a:pPr>
            <a:r>
              <a:rPr lang="es-ES_tradnl" sz="5400" dirty="0"/>
              <a:t>Relevancia no significa control sobre el proceso, ya que el gobierno ha fijado las reglas y apalancado en las </a:t>
            </a:r>
            <a:r>
              <a:rPr lang="es-ES_tradnl" sz="5400" dirty="0" err="1"/>
              <a:t>MNCs</a:t>
            </a:r>
            <a:r>
              <a:rPr lang="es-ES_tradnl" sz="5400" dirty="0"/>
              <a:t> para “subir la escalera”: hoy China es la “fábrica del mundo”, un líder tecnológico</a:t>
            </a:r>
          </a:p>
          <a:p>
            <a:pPr indent="-228600" defTabSz="914400">
              <a:buFont typeface="Arial" panose="020B0604020202020204" pitchFamily="34" charset="0"/>
              <a:buChar char="•"/>
            </a:pPr>
            <a:r>
              <a:rPr lang="es-ES_tradnl" sz="5400" dirty="0"/>
              <a:t>Empresas han logrado capacidades dinámicas, particularmente en sectores de rápido cambio tecnológico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irmas argentina en China"/>
          <p:cNvSpPr txBox="1">
            <a:spLocks noGrp="1"/>
          </p:cNvSpPr>
          <p:nvPr>
            <p:ph type="title"/>
          </p:nvPr>
        </p:nvSpPr>
        <p:spPr>
          <a:xfrm>
            <a:off x="1179120" y="1712360"/>
            <a:ext cx="10558816" cy="2256136"/>
          </a:xfrm>
          <a:prstGeom prst="rect">
            <a:avLst/>
          </a:prstGeom>
        </p:spPr>
        <p:txBody>
          <a:bodyPr vert="horz" lIns="91440" tIns="45720" rIns="91440" bIns="45720" rtlCol="0" anchor="ctr">
            <a:normAutofit/>
          </a:bodyPr>
          <a:lstStyle/>
          <a:p>
            <a:pPr defTabSz="914400"/>
            <a:r>
              <a:rPr lang="en-US" sz="7400"/>
              <a:t>Firmas argentinas en China</a:t>
            </a:r>
          </a:p>
        </p:txBody>
      </p:sp>
      <p:grpSp>
        <p:nvGrpSpPr>
          <p:cNvPr id="138" name="Group 1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392" cy="1346920"/>
            <a:chOff x="0" y="823811"/>
            <a:chExt cx="355196" cy="673460"/>
          </a:xfrm>
        </p:grpSpPr>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0170" y="4247642"/>
            <a:ext cx="9950132"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Un reducido grupo de firmas, tecnológicamente líderes, se han aventurado al mercado Chino…"/>
          <p:cNvSpPr txBox="1">
            <a:spLocks noGrp="1"/>
          </p:cNvSpPr>
          <p:nvPr>
            <p:ph type="body" sz="quarter" idx="1"/>
          </p:nvPr>
        </p:nvSpPr>
        <p:spPr>
          <a:xfrm>
            <a:off x="710392" y="4661010"/>
            <a:ext cx="12988980" cy="7959170"/>
          </a:xfrm>
          <a:prstGeom prst="rect">
            <a:avLst/>
          </a:prstGeom>
        </p:spPr>
        <p:txBody>
          <a:bodyPr vert="horz" lIns="91440" tIns="45720" rIns="91440" bIns="45720" rtlCol="0" anchor="ctr">
            <a:normAutofit/>
          </a:bodyPr>
          <a:lstStyle/>
          <a:p>
            <a:pPr indent="-228600" algn="l" defTabSz="914400">
              <a:spcAft>
                <a:spcPts val="600"/>
              </a:spcAft>
              <a:buFont typeface="Arial" panose="020B0604020202020204" pitchFamily="34" charset="0"/>
              <a:buChar char="•"/>
            </a:pPr>
            <a:r>
              <a:rPr lang="en-US" sz="4000" dirty="0"/>
              <a:t> </a:t>
            </a:r>
            <a:r>
              <a:rPr lang="es-ES_tradnl" sz="5400" dirty="0"/>
              <a:t>Un reducido grupo de firmas líderes, se han aventurado al mercado Chino</a:t>
            </a:r>
          </a:p>
          <a:p>
            <a:pPr indent="-228600" algn="l" defTabSz="914400">
              <a:spcAft>
                <a:spcPts val="600"/>
              </a:spcAft>
              <a:buFont typeface="Arial" panose="020B0604020202020204" pitchFamily="34" charset="0"/>
              <a:buChar char="•"/>
            </a:pPr>
            <a:r>
              <a:rPr lang="es-ES_tradnl" sz="5400" dirty="0"/>
              <a:t> Algunas adoptaron un enfoque gradual, reconociendo la necesidad de buscar socios locales, otros llegaron bien después del momento fundacional</a:t>
            </a:r>
          </a:p>
          <a:p>
            <a:pPr indent="-228600" algn="l" defTabSz="914400">
              <a:spcAft>
                <a:spcPts val="600"/>
              </a:spcAft>
              <a:buFont typeface="Arial" panose="020B0604020202020204" pitchFamily="34" charset="0"/>
              <a:buChar char="•"/>
            </a:pPr>
            <a:r>
              <a:rPr lang="es-ES_tradnl" sz="5400" dirty="0"/>
              <a:t> Empresas llegan a China operando en la frontera tecnológica</a:t>
            </a:r>
          </a:p>
          <a:p>
            <a:pPr defTabSz="914400">
              <a:spcAft>
                <a:spcPts val="600"/>
              </a:spcAft>
            </a:pPr>
            <a:r>
              <a:rPr lang="es-ES_tradnl" sz="5400" dirty="0"/>
              <a:t>BIOGENESIS – BAGO – INSUD / TECHINT - TENARIS</a:t>
            </a:r>
          </a:p>
        </p:txBody>
      </p:sp>
      <p:sp>
        <p:nvSpPr>
          <p:cNvPr id="144" name="Rectangle 1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14894"/>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8B765B07-9653-58C0-2FDF-8EF4A52675EE}"/>
              </a:ext>
            </a:extLst>
          </p:cNvPr>
          <p:cNvPicPr>
            <a:picLocks noChangeAspect="1"/>
          </p:cNvPicPr>
          <p:nvPr/>
        </p:nvPicPr>
        <p:blipFill>
          <a:blip r:embed="rId2"/>
          <a:stretch>
            <a:fillRect/>
          </a:stretch>
        </p:blipFill>
        <p:spPr>
          <a:xfrm>
            <a:off x="14166846" y="1219978"/>
            <a:ext cx="8794866" cy="4925123"/>
          </a:xfrm>
          <a:prstGeom prst="rect">
            <a:avLst/>
          </a:prstGeom>
        </p:spPr>
      </p:pic>
      <p:sp>
        <p:nvSpPr>
          <p:cNvPr id="148" name="Rectangle 1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010958"/>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B1B32CBB-C6AE-B5A3-CF09-5A7C485B0445}"/>
              </a:ext>
            </a:extLst>
          </p:cNvPr>
          <p:cNvPicPr>
            <a:picLocks noChangeAspect="1"/>
          </p:cNvPicPr>
          <p:nvPr/>
        </p:nvPicPr>
        <p:blipFill>
          <a:blip r:embed="rId3"/>
          <a:stretch>
            <a:fillRect/>
          </a:stretch>
        </p:blipFill>
        <p:spPr>
          <a:xfrm>
            <a:off x="14166846" y="7462036"/>
            <a:ext cx="8791138" cy="494501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6" y="-2"/>
            <a:ext cx="24384000" cy="1371599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6D29E194-D430-A25B-8667-292B9C452A35}"/>
              </a:ext>
            </a:extLst>
          </p:cNvPr>
          <p:cNvSpPr>
            <a:spLocks noGrp="1"/>
          </p:cNvSpPr>
          <p:nvPr>
            <p:ph type="title"/>
          </p:nvPr>
        </p:nvSpPr>
        <p:spPr>
          <a:xfrm>
            <a:off x="2274066" y="1341118"/>
            <a:ext cx="9366642" cy="3048002"/>
          </a:xfrm>
        </p:spPr>
        <p:txBody>
          <a:bodyPr anchor="t">
            <a:normAutofit/>
          </a:bodyPr>
          <a:lstStyle/>
          <a:p>
            <a:pPr algn="ctr"/>
            <a:r>
              <a:rPr lang="es-AR" dirty="0"/>
              <a:t>Techint en China: TENARIS</a:t>
            </a:r>
          </a:p>
        </p:txBody>
      </p:sp>
      <p:pic>
        <p:nvPicPr>
          <p:cNvPr id="7" name="Imagen 6">
            <a:extLst>
              <a:ext uri="{FF2B5EF4-FFF2-40B4-BE49-F238E27FC236}">
                <a16:creationId xmlns:a16="http://schemas.microsoft.com/office/drawing/2014/main" id="{120B5438-6427-FCC5-BA6B-8C9BAA07FA77}"/>
              </a:ext>
            </a:extLst>
          </p:cNvPr>
          <p:cNvPicPr>
            <a:picLocks noChangeAspect="1"/>
          </p:cNvPicPr>
          <p:nvPr/>
        </p:nvPicPr>
        <p:blipFill rotWithShape="1">
          <a:blip r:embed="rId2"/>
          <a:srcRect r="3777" b="1"/>
          <a:stretch/>
        </p:blipFill>
        <p:spPr>
          <a:xfrm>
            <a:off x="2" y="6210302"/>
            <a:ext cx="12896848" cy="7505698"/>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6" name="Marcador de contenido 5">
            <a:extLst>
              <a:ext uri="{FF2B5EF4-FFF2-40B4-BE49-F238E27FC236}">
                <a16:creationId xmlns:a16="http://schemas.microsoft.com/office/drawing/2014/main" id="{C6441491-D2F0-A979-C846-FEC33F55A666}"/>
              </a:ext>
            </a:extLst>
          </p:cNvPr>
          <p:cNvSpPr>
            <a:spLocks noGrp="1"/>
          </p:cNvSpPr>
          <p:nvPr>
            <p:ph idx="1"/>
          </p:nvPr>
        </p:nvSpPr>
        <p:spPr>
          <a:xfrm>
            <a:off x="11948160" y="1341118"/>
            <a:ext cx="11765280" cy="11856722"/>
          </a:xfrm>
        </p:spPr>
        <p:txBody>
          <a:bodyPr anchor="t">
            <a:noAutofit/>
          </a:bodyPr>
          <a:lstStyle/>
          <a:p>
            <a:r>
              <a:rPr lang="es-AR" sz="5200" dirty="0"/>
              <a:t>Fundación 2001, Tenaris parte de Techint</a:t>
            </a:r>
          </a:p>
          <a:p>
            <a:r>
              <a:rPr lang="es-AR" sz="5200" dirty="0"/>
              <a:t>TENARIS líder en la producción de tubos para la industria petrolera, así como en productos industria automotriz</a:t>
            </a:r>
          </a:p>
          <a:p>
            <a:r>
              <a:rPr lang="es-AR" sz="5200" dirty="0"/>
              <a:t>Tenaris devenir actor global, por eso invierte en CHINA,</a:t>
            </a:r>
          </a:p>
          <a:p>
            <a:r>
              <a:rPr lang="es-AR" sz="5200" dirty="0"/>
              <a:t>Tenaris invirtió $ 35 millones en una planta en </a:t>
            </a:r>
            <a:r>
              <a:rPr lang="es-AR" sz="5200" dirty="0" err="1"/>
              <a:t>Quindao</a:t>
            </a:r>
            <a:r>
              <a:rPr lang="es-AR" sz="5200" dirty="0"/>
              <a:t> - Shandong</a:t>
            </a:r>
          </a:p>
          <a:p>
            <a:r>
              <a:rPr lang="es-AR" sz="5200" dirty="0"/>
              <a:t>Planta Mongolia </a:t>
            </a:r>
            <a:r>
              <a:rPr lang="es-AR" sz="5200" dirty="0" err="1"/>
              <a:t>Inner</a:t>
            </a:r>
            <a:r>
              <a:rPr lang="es-AR" sz="5200" dirty="0"/>
              <a:t> Baotou Steel </a:t>
            </a:r>
            <a:r>
              <a:rPr lang="es-AR" sz="5200" dirty="0" err="1"/>
              <a:t>Union</a:t>
            </a:r>
            <a:r>
              <a:rPr lang="es-AR" sz="5200" dirty="0"/>
              <a:t> Co. </a:t>
            </a:r>
            <a:r>
              <a:rPr lang="es-AR" sz="5200" dirty="0" err="1"/>
              <a:t>Ltd</a:t>
            </a:r>
            <a:r>
              <a:rPr lang="es-AR" sz="5200" dirty="0"/>
              <a:t> (JV donde Tenaris mantiene 60%).</a:t>
            </a:r>
          </a:p>
          <a:p>
            <a:r>
              <a:rPr lang="es-AR" sz="5200" dirty="0"/>
              <a:t>Durante 2016 inaugura una nueva planta de última generación dedicada a la fabricación de partes para industria automotriz</a:t>
            </a:r>
          </a:p>
        </p:txBody>
      </p:sp>
    </p:spTree>
    <p:extLst>
      <p:ext uri="{BB962C8B-B14F-4D97-AF65-F5344CB8AC3E}">
        <p14:creationId xmlns:p14="http://schemas.microsoft.com/office/powerpoint/2010/main" val="344205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6" y="-2"/>
            <a:ext cx="24384000" cy="1371599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677DD2-808B-41BF-21F3-353727814536}"/>
              </a:ext>
            </a:extLst>
          </p:cNvPr>
          <p:cNvSpPr>
            <a:spLocks noGrp="1"/>
          </p:cNvSpPr>
          <p:nvPr>
            <p:ph type="title"/>
          </p:nvPr>
        </p:nvSpPr>
        <p:spPr>
          <a:xfrm>
            <a:off x="2274066" y="1341118"/>
            <a:ext cx="9366642" cy="4297682"/>
          </a:xfrm>
        </p:spPr>
        <p:txBody>
          <a:bodyPr anchor="t">
            <a:normAutofit/>
          </a:bodyPr>
          <a:lstStyle/>
          <a:p>
            <a:r>
              <a:rPr lang="es-AR" dirty="0" err="1"/>
              <a:t>Biogenesis</a:t>
            </a:r>
            <a:r>
              <a:rPr lang="es-AR" dirty="0"/>
              <a:t> - </a:t>
            </a:r>
            <a:r>
              <a:rPr lang="es-AR" dirty="0" err="1"/>
              <a:t>Bago</a:t>
            </a:r>
            <a:endParaRPr lang="es-AR" dirty="0"/>
          </a:p>
        </p:txBody>
      </p:sp>
      <p:pic>
        <p:nvPicPr>
          <p:cNvPr id="4" name="Imagen 3">
            <a:extLst>
              <a:ext uri="{FF2B5EF4-FFF2-40B4-BE49-F238E27FC236}">
                <a16:creationId xmlns:a16="http://schemas.microsoft.com/office/drawing/2014/main" id="{A9EE6763-A96F-9E18-EAC8-281AA3514A8F}"/>
              </a:ext>
            </a:extLst>
          </p:cNvPr>
          <p:cNvPicPr>
            <a:picLocks noChangeAspect="1"/>
          </p:cNvPicPr>
          <p:nvPr/>
        </p:nvPicPr>
        <p:blipFill rotWithShape="1">
          <a:blip r:embed="rId2"/>
          <a:srcRect l="9791" r="-1" b="-1"/>
          <a:stretch/>
        </p:blipFill>
        <p:spPr>
          <a:xfrm>
            <a:off x="2" y="6210302"/>
            <a:ext cx="12896848" cy="7505698"/>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Marcador de contenido 2">
            <a:extLst>
              <a:ext uri="{FF2B5EF4-FFF2-40B4-BE49-F238E27FC236}">
                <a16:creationId xmlns:a16="http://schemas.microsoft.com/office/drawing/2014/main" id="{38214F8C-2C02-2F76-88EB-1B004E3CA462}"/>
              </a:ext>
            </a:extLst>
          </p:cNvPr>
          <p:cNvSpPr>
            <a:spLocks noGrp="1"/>
          </p:cNvSpPr>
          <p:nvPr>
            <p:ph idx="1"/>
          </p:nvPr>
        </p:nvSpPr>
        <p:spPr>
          <a:xfrm>
            <a:off x="12743294" y="1341118"/>
            <a:ext cx="10726306" cy="12374878"/>
          </a:xfrm>
        </p:spPr>
        <p:txBody>
          <a:bodyPr anchor="t">
            <a:normAutofit/>
          </a:bodyPr>
          <a:lstStyle/>
          <a:p>
            <a:r>
              <a:rPr lang="es-AR" sz="4400" dirty="0" err="1"/>
              <a:t>Biosidus-Bagó</a:t>
            </a:r>
            <a:r>
              <a:rPr lang="es-AR" sz="4400" dirty="0"/>
              <a:t>, empresa argentina especializada en vacunas para animales, más de 90 productos diferentes produce más de 450 millones de dosis anuales</a:t>
            </a:r>
          </a:p>
          <a:p>
            <a:r>
              <a:rPr lang="es-AR" sz="4400" dirty="0"/>
              <a:t>Hugo </a:t>
            </a:r>
            <a:r>
              <a:rPr lang="es-AR" sz="4400" dirty="0" err="1"/>
              <a:t>Sigman</a:t>
            </a:r>
            <a:r>
              <a:rPr lang="es-AR" sz="4400" dirty="0"/>
              <a:t> and Juan Carlos </a:t>
            </a:r>
            <a:r>
              <a:rPr lang="es-AR" sz="4400" dirty="0" err="1"/>
              <a:t>Bago</a:t>
            </a:r>
            <a:r>
              <a:rPr lang="es-AR" sz="4400" dirty="0"/>
              <a:t> are </a:t>
            </a:r>
            <a:r>
              <a:rPr lang="es-AR" sz="4400" dirty="0" err="1"/>
              <a:t>Biogenesis</a:t>
            </a:r>
            <a:r>
              <a:rPr lang="es-AR" sz="4400" dirty="0"/>
              <a:t> – </a:t>
            </a:r>
            <a:r>
              <a:rPr lang="es-AR" sz="4400" dirty="0" err="1"/>
              <a:t>Bagó</a:t>
            </a:r>
            <a:r>
              <a:rPr lang="es-AR" sz="4400" dirty="0"/>
              <a:t> </a:t>
            </a:r>
            <a:r>
              <a:rPr lang="es-AR" sz="4400" dirty="0" err="1"/>
              <a:t>main</a:t>
            </a:r>
            <a:r>
              <a:rPr lang="es-AR" sz="4400" dirty="0"/>
              <a:t> </a:t>
            </a:r>
            <a:r>
              <a:rPr lang="es-AR" sz="4400" dirty="0" err="1"/>
              <a:t>shareholders</a:t>
            </a:r>
            <a:endParaRPr lang="es-AR" sz="4400" dirty="0"/>
          </a:p>
          <a:p>
            <a:r>
              <a:rPr lang="es-AR" sz="4400" dirty="0"/>
              <a:t>China reporta como uno de los principales mercados para las firmas biotecnológicas argentinas,</a:t>
            </a:r>
          </a:p>
          <a:p>
            <a:r>
              <a:rPr lang="es-AR" sz="4400" dirty="0"/>
              <a:t>China posee gran Q población cerdos (700 millones), y el doble de stock de bovinos que Argentina (110 millones), pero aún no logra resolver el problema de fiebre aftosa – situación que intenta capitalizar grupos argentinos</a:t>
            </a:r>
          </a:p>
          <a:p>
            <a:r>
              <a:rPr lang="es-AR" sz="4400" dirty="0" err="1"/>
              <a:t>Jinhai</a:t>
            </a:r>
            <a:r>
              <a:rPr lang="es-AR" sz="4400" dirty="0"/>
              <a:t> </a:t>
            </a:r>
            <a:r>
              <a:rPr lang="es-AR" sz="4400" dirty="0" err="1"/>
              <a:t>Biotechnology</a:t>
            </a:r>
            <a:r>
              <a:rPr lang="es-AR" sz="4400" dirty="0"/>
              <a:t> </a:t>
            </a:r>
            <a:r>
              <a:rPr lang="es-AR" sz="4400" dirty="0" err="1"/>
              <a:t>Manufacturing</a:t>
            </a:r>
            <a:r>
              <a:rPr lang="es-AR" sz="4400" dirty="0"/>
              <a:t> </a:t>
            </a:r>
            <a:r>
              <a:rPr lang="es-AR" sz="4400" dirty="0" err="1"/>
              <a:t>Plant</a:t>
            </a:r>
            <a:r>
              <a:rPr lang="es-AR" sz="4400" dirty="0"/>
              <a:t>, con capacidad de 400 MM dosis anuales</a:t>
            </a:r>
          </a:p>
        </p:txBody>
      </p:sp>
    </p:spTree>
    <p:extLst>
      <p:ext uri="{BB962C8B-B14F-4D97-AF65-F5344CB8AC3E}">
        <p14:creationId xmlns:p14="http://schemas.microsoft.com/office/powerpoint/2010/main" val="357066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NC - the home country context"/>
          <p:cNvSpPr txBox="1">
            <a:spLocks noGrp="1"/>
          </p:cNvSpPr>
          <p:nvPr>
            <p:ph type="title"/>
          </p:nvPr>
        </p:nvSpPr>
        <p:spPr>
          <a:xfrm>
            <a:off x="1617276" y="773860"/>
            <a:ext cx="18473400" cy="2377900"/>
          </a:xfrm>
          <a:prstGeom prst="rect">
            <a:avLst/>
          </a:prstGeom>
        </p:spPr>
        <p:txBody>
          <a:bodyPr vert="horz" lIns="91440" tIns="45720" rIns="91440" bIns="45720" rtlCol="0" anchor="b">
            <a:normAutofit/>
          </a:bodyPr>
          <a:lstStyle/>
          <a:p>
            <a:pPr defTabSz="914400"/>
            <a:r>
              <a:rPr lang="en-US" sz="10800" kern="1200">
                <a:solidFill>
                  <a:schemeClr val="tx1"/>
                </a:solidFill>
                <a:latin typeface="+mj-lt"/>
                <a:ea typeface="+mj-ea"/>
                <a:cs typeface="+mj-cs"/>
              </a:rPr>
              <a:t>MNC – Contexto Local</a:t>
            </a:r>
          </a:p>
        </p:txBody>
      </p:sp>
      <p:grpSp>
        <p:nvGrpSpPr>
          <p:cNvPr id="154" name="Group 15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3996736"/>
            <a:ext cx="23390166" cy="1564352"/>
            <a:chOff x="-2" y="1998368"/>
            <a:chExt cx="11695083" cy="782176"/>
          </a:xfrm>
        </p:grpSpPr>
        <p:sp>
          <p:nvSpPr>
            <p:cNvPr id="155" name="Rectangle 15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295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ome country, public policies) Argentinean companies were shaped by the context in which they emerged, including benefited by the scientific and sectoral policies of the Argentine Government, which supplied crucial externalities for the construction of "/>
          <p:cNvSpPr txBox="1">
            <a:spLocks noGrp="1"/>
          </p:cNvSpPr>
          <p:nvPr>
            <p:ph type="body" idx="1"/>
          </p:nvPr>
        </p:nvSpPr>
        <p:spPr>
          <a:xfrm>
            <a:off x="662152" y="5199018"/>
            <a:ext cx="22104572" cy="7502830"/>
          </a:xfrm>
          <a:prstGeom prst="rect">
            <a:avLst/>
          </a:prstGeom>
        </p:spPr>
        <p:txBody>
          <a:bodyPr vert="horz" lIns="91440" tIns="45720" rIns="91440" bIns="45720" rtlCol="0" anchor="ctr">
            <a:noAutofit/>
          </a:bodyPr>
          <a:lstStyle/>
          <a:p>
            <a:pPr marL="277368" indent="0" defTabSz="914400">
              <a:spcBef>
                <a:spcPts val="6000"/>
              </a:spcBef>
              <a:buNone/>
              <a:defRPr sz="4150">
                <a:effectLst>
                  <a:outerShdw blurRad="21082" dist="10541" rotWithShape="0">
                    <a:srgbClr val="FFFFFF">
                      <a:alpha val="45000"/>
                    </a:srgbClr>
                  </a:outerShdw>
                </a:effectLst>
              </a:defRPr>
            </a:pPr>
            <a:r>
              <a:rPr lang="en-US" sz="4800" dirty="0"/>
              <a:t>(</a:t>
            </a:r>
            <a:r>
              <a:rPr lang="es-ES_tradnl" sz="4400" dirty="0"/>
              <a:t>País de origen, políticas públicas) Surgimiento de compañías fuertemente asociado a políticos públicas, lo cual permitió acumular activos intangibles y,</a:t>
            </a:r>
          </a:p>
          <a:p>
            <a:pPr marL="505968" indent="-228600" defTabSz="914400">
              <a:spcBef>
                <a:spcPts val="6000"/>
              </a:spcBef>
              <a:buFont typeface="Arial" panose="020B0604020202020204" pitchFamily="34" charset="0"/>
              <a:buChar char="•"/>
              <a:defRPr sz="4150">
                <a:effectLst>
                  <a:outerShdw blurRad="21082" dist="10541" rotWithShape="0">
                    <a:srgbClr val="FFFFFF">
                      <a:alpha val="45000"/>
                    </a:srgbClr>
                  </a:outerShdw>
                </a:effectLst>
              </a:defRPr>
            </a:pPr>
            <a:r>
              <a:rPr lang="es-ES_tradnl" sz="4400" dirty="0"/>
              <a:t>Hacia el nuevo milenio, surgen empresas innovadoras en segmentos nuevos (biotecnología, software, IT), </a:t>
            </a:r>
          </a:p>
          <a:p>
            <a:pPr marL="505968" indent="-228600" defTabSz="914400">
              <a:spcBef>
                <a:spcPts val="6000"/>
              </a:spcBef>
              <a:buFont typeface="Arial" panose="020B0604020202020204" pitchFamily="34" charset="0"/>
              <a:buChar char="•"/>
              <a:defRPr sz="4150">
                <a:effectLst>
                  <a:outerShdw blurRad="21082" dist="10541" rotWithShape="0">
                    <a:srgbClr val="FFFFFF">
                      <a:alpha val="45000"/>
                    </a:srgbClr>
                  </a:outerShdw>
                </a:effectLst>
              </a:defRPr>
            </a:pPr>
            <a:r>
              <a:rPr lang="es-ES_tradnl" sz="4400" dirty="0"/>
              <a:t>Tenaris &amp; </a:t>
            </a:r>
            <a:r>
              <a:rPr lang="es-ES_tradnl" sz="4400" dirty="0" err="1"/>
              <a:t>Biogenesis</a:t>
            </a:r>
            <a:r>
              <a:rPr lang="es-ES_tradnl" sz="4400" dirty="0"/>
              <a:t>-</a:t>
            </a:r>
            <a:r>
              <a:rPr lang="es-ES_tradnl" sz="4400" dirty="0" err="1"/>
              <a:t>Bago</a:t>
            </a:r>
            <a:r>
              <a:rPr lang="es-ES_tradnl" sz="4400" dirty="0"/>
              <a:t>-INSUD apoyaron en el sistema nacional de innovación (SIN) introduciendo departamentos de I&amp;D que generó productos patentables, pero (innovación) también asociada a acuerdos de cooperación, </a:t>
            </a:r>
          </a:p>
          <a:p>
            <a:pPr marL="505968" indent="-228600" defTabSz="914400">
              <a:spcBef>
                <a:spcPts val="6000"/>
              </a:spcBef>
              <a:buFont typeface="Arial" panose="020B0604020202020204" pitchFamily="34" charset="0"/>
              <a:buChar char="•"/>
              <a:defRPr sz="4150">
                <a:effectLst>
                  <a:outerShdw blurRad="21082" dist="10541" rotWithShape="0">
                    <a:srgbClr val="FFFFFF">
                      <a:alpha val="45000"/>
                    </a:srgbClr>
                  </a:outerShdw>
                </a:effectLst>
              </a:defRPr>
            </a:pPr>
            <a:r>
              <a:rPr lang="es-ES_tradnl" sz="4400" dirty="0"/>
              <a:t>Capacitan profesionales chinos (en Argentina, bien en China) para su operación en CHINA,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NC - the home country context"/>
          <p:cNvSpPr txBox="1">
            <a:spLocks noGrp="1"/>
          </p:cNvSpPr>
          <p:nvPr>
            <p:ph type="title"/>
          </p:nvPr>
        </p:nvSpPr>
        <p:spPr>
          <a:xfrm>
            <a:off x="1179120" y="1712360"/>
            <a:ext cx="10558816" cy="2256136"/>
          </a:xfrm>
          <a:prstGeom prst="rect">
            <a:avLst/>
          </a:prstGeom>
        </p:spPr>
        <p:txBody>
          <a:bodyPr vert="horz" lIns="91440" tIns="45720" rIns="91440" bIns="45720" rtlCol="0" anchor="ctr">
            <a:normAutofit/>
          </a:bodyPr>
          <a:lstStyle/>
          <a:p>
            <a:pPr defTabSz="914400"/>
            <a:r>
              <a:rPr lang="en-US" sz="8000">
                <a:solidFill>
                  <a:schemeClr val="tx1"/>
                </a:solidFill>
              </a:rPr>
              <a:t>Inversiones &amp; Política</a:t>
            </a:r>
          </a:p>
        </p:txBody>
      </p:sp>
      <p:grpSp>
        <p:nvGrpSpPr>
          <p:cNvPr id="154" name="Group 15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66968"/>
            <a:ext cx="710392" cy="1346920"/>
            <a:chOff x="0" y="823811"/>
            <a:chExt cx="355196" cy="673460"/>
          </a:xfrm>
        </p:grpSpPr>
        <p:sp>
          <p:nvSpPr>
            <p:cNvPr id="155" name="Rectangle 15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0170" y="4247642"/>
            <a:ext cx="9950132"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ome country, public policies) Argentinean companies were shaped by the context in which they emerged, including benefited by the scientific and sectoral policies of the Argentine Government, which supplied crucial externalities for the construction of "/>
          <p:cNvSpPr txBox="1">
            <a:spLocks noGrp="1"/>
          </p:cNvSpPr>
          <p:nvPr>
            <p:ph type="body" idx="1"/>
          </p:nvPr>
        </p:nvSpPr>
        <p:spPr>
          <a:xfrm>
            <a:off x="318682" y="4302506"/>
            <a:ext cx="13018945" cy="6150814"/>
          </a:xfrm>
          <a:prstGeom prst="rect">
            <a:avLst/>
          </a:prstGeom>
        </p:spPr>
        <p:txBody>
          <a:bodyPr vert="horz" lIns="91440" tIns="45720" rIns="91440" bIns="45720" rtlCol="0" anchor="ctr">
            <a:normAutofit/>
          </a:bodyPr>
          <a:lstStyle/>
          <a:p>
            <a:pPr marL="277368" indent="0" defTabSz="914400">
              <a:spcBef>
                <a:spcPts val="6000"/>
              </a:spcBef>
              <a:buNone/>
              <a:defRPr sz="4150">
                <a:effectLst>
                  <a:outerShdw blurRad="21082" dist="10541" rotWithShape="0">
                    <a:srgbClr val="FFFFFF">
                      <a:alpha val="45000"/>
                    </a:srgbClr>
                  </a:outerShdw>
                </a:effectLst>
              </a:defRPr>
            </a:pPr>
            <a:r>
              <a:rPr lang="es-ES_tradnl" sz="4000" dirty="0"/>
              <a:t>Desde una perspectiva política, relaciones con burócratas, hacedores de gobierno resulta crucial, particularmente para aquellas firmas que invierten en sectores estratégicos, </a:t>
            </a:r>
          </a:p>
          <a:p>
            <a:pPr marL="277368" indent="0" defTabSz="914400">
              <a:spcBef>
                <a:spcPts val="6000"/>
              </a:spcBef>
              <a:buNone/>
              <a:defRPr sz="4150">
                <a:effectLst>
                  <a:outerShdw blurRad="21082" dist="10541" rotWithShape="0">
                    <a:srgbClr val="FFFFFF">
                      <a:alpha val="45000"/>
                    </a:srgbClr>
                  </a:outerShdw>
                </a:effectLst>
              </a:defRPr>
            </a:pPr>
            <a:r>
              <a:rPr lang="es-ES_tradnl" sz="4000" dirty="0"/>
              <a:t>Densa web de contactos políticos altamente valiosa para los inversores,</a:t>
            </a:r>
          </a:p>
          <a:p>
            <a:pPr marL="277368" indent="0" defTabSz="914400">
              <a:spcBef>
                <a:spcPts val="6000"/>
              </a:spcBef>
              <a:buNone/>
              <a:defRPr sz="4150">
                <a:effectLst>
                  <a:outerShdw blurRad="21082" dist="10541" rotWithShape="0">
                    <a:srgbClr val="FFFFFF">
                      <a:alpha val="45000"/>
                    </a:srgbClr>
                  </a:outerShdw>
                </a:effectLst>
              </a:defRPr>
            </a:pPr>
            <a:r>
              <a:rPr lang="es-ES_tradnl" sz="4000" dirty="0"/>
              <a:t>Tanto Tenaris &amp; </a:t>
            </a:r>
            <a:r>
              <a:rPr lang="es-ES_tradnl" sz="4000" dirty="0" err="1"/>
              <a:t>Biogenesis</a:t>
            </a:r>
            <a:r>
              <a:rPr lang="es-ES_tradnl" sz="4000" dirty="0"/>
              <a:t> - </a:t>
            </a:r>
            <a:r>
              <a:rPr lang="es-ES_tradnl" sz="4000" dirty="0" err="1"/>
              <a:t>Bago</a:t>
            </a:r>
            <a:r>
              <a:rPr lang="es-ES_tradnl" sz="4000" dirty="0"/>
              <a:t> - INSUD, entraron a través de acuerdos JV</a:t>
            </a:r>
          </a:p>
        </p:txBody>
      </p:sp>
      <p:sp>
        <p:nvSpPr>
          <p:cNvPr id="160" name="Rectangle 15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14894"/>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C8EA9D3A-7433-1960-EA80-16141872F920}"/>
              </a:ext>
            </a:extLst>
          </p:cNvPr>
          <p:cNvPicPr>
            <a:picLocks noChangeAspect="1"/>
          </p:cNvPicPr>
          <p:nvPr/>
        </p:nvPicPr>
        <p:blipFill>
          <a:blip r:embed="rId2"/>
          <a:stretch>
            <a:fillRect/>
          </a:stretch>
        </p:blipFill>
        <p:spPr>
          <a:xfrm>
            <a:off x="16635857" y="1163784"/>
            <a:ext cx="3856844" cy="5037512"/>
          </a:xfrm>
          <a:prstGeom prst="rect">
            <a:avLst/>
          </a:prstGeom>
        </p:spPr>
      </p:pic>
      <p:sp>
        <p:nvSpPr>
          <p:cNvPr id="164" name="Rectangle 16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9374" y="7010958"/>
            <a:ext cx="9690976" cy="584717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0FD8DDE-305D-DE79-85FE-623DD52F90BD}"/>
              </a:ext>
            </a:extLst>
          </p:cNvPr>
          <p:cNvPicPr>
            <a:picLocks noChangeAspect="1"/>
          </p:cNvPicPr>
          <p:nvPr/>
        </p:nvPicPr>
        <p:blipFill>
          <a:blip r:embed="rId3"/>
          <a:stretch>
            <a:fillRect/>
          </a:stretch>
        </p:blipFill>
        <p:spPr>
          <a:xfrm>
            <a:off x="16847364" y="7415788"/>
            <a:ext cx="3430101" cy="5037512"/>
          </a:xfrm>
          <a:prstGeom prst="rect">
            <a:avLst/>
          </a:prstGeom>
        </p:spPr>
      </p:pic>
      <p:sp>
        <p:nvSpPr>
          <p:cNvPr id="5" name="CuadroTexto 4">
            <a:extLst>
              <a:ext uri="{FF2B5EF4-FFF2-40B4-BE49-F238E27FC236}">
                <a16:creationId xmlns:a16="http://schemas.microsoft.com/office/drawing/2014/main" id="{34DE62DD-C373-6E61-2970-78F1E80AFC8B}"/>
              </a:ext>
            </a:extLst>
          </p:cNvPr>
          <p:cNvSpPr txBox="1"/>
          <p:nvPr/>
        </p:nvSpPr>
        <p:spPr>
          <a:xfrm>
            <a:off x="1179120" y="10996172"/>
            <a:ext cx="10558816" cy="1825693"/>
          </a:xfrm>
          <a:prstGeom prst="rect">
            <a:avLst/>
          </a:prstGeom>
          <a:noFill/>
        </p:spPr>
        <p:txBody>
          <a:bodyPr wrap="square">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en-GB" sz="28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a:t>
            </a:r>
            <a:r>
              <a:rPr kumimoji="0" lang="en-GB"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Having a Chinese partner opens doors for you and makes everything easier for you. If you are not associated there, it is impossible”</a:t>
            </a:r>
            <a:r>
              <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 </a:t>
            </a:r>
            <a:r>
              <a:rPr kumimoji="0" lang="es-AR" sz="3200" b="0" i="0" u="none" strike="noStrike" cap="none" spc="0" normalizeH="0" baseline="0" dirty="0" err="1">
                <a:ln>
                  <a:noFill/>
                </a:ln>
                <a:solidFill>
                  <a:srgbClr val="4F5C3F"/>
                </a:solidFill>
                <a:effectLst>
                  <a:outerShdw blurRad="25400" dist="12700" rotWithShape="0">
                    <a:srgbClr val="FFFFFF">
                      <a:alpha val="45000"/>
                    </a:srgbClr>
                  </a:outerShdw>
                </a:effectLst>
                <a:uFillTx/>
                <a:latin typeface="+mn-lt"/>
                <a:ea typeface="+mn-ea"/>
                <a:cs typeface="+mn-cs"/>
                <a:sym typeface="Georgia"/>
              </a:rPr>
              <a:t>Sebastían</a:t>
            </a:r>
            <a:r>
              <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 Perreta – </a:t>
            </a:r>
            <a:r>
              <a:rPr kumimoji="0" lang="es-AR" sz="3200" b="0" i="0" u="none" strike="noStrike" cap="none" spc="0" normalizeH="0" baseline="0" dirty="0" err="1">
                <a:ln>
                  <a:noFill/>
                </a:ln>
                <a:solidFill>
                  <a:srgbClr val="4F5C3F"/>
                </a:solidFill>
                <a:effectLst>
                  <a:outerShdw blurRad="25400" dist="12700" rotWithShape="0">
                    <a:srgbClr val="FFFFFF">
                      <a:alpha val="45000"/>
                    </a:srgbClr>
                  </a:outerShdw>
                </a:effectLst>
                <a:uFillTx/>
                <a:latin typeface="+mn-lt"/>
                <a:ea typeface="+mn-ea"/>
                <a:cs typeface="+mn-cs"/>
                <a:sym typeface="Georgia"/>
              </a:rPr>
              <a:t>Biogenesis</a:t>
            </a:r>
            <a:r>
              <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rPr>
              <a:t> </a:t>
            </a:r>
            <a:r>
              <a:rPr kumimoji="0" lang="es-AR" sz="3200" b="0" i="0" u="none" strike="noStrike" cap="none" spc="0" normalizeH="0" baseline="0" dirty="0" err="1">
                <a:ln>
                  <a:noFill/>
                </a:ln>
                <a:solidFill>
                  <a:srgbClr val="4F5C3F"/>
                </a:solidFill>
                <a:effectLst>
                  <a:outerShdw blurRad="25400" dist="12700" rotWithShape="0">
                    <a:srgbClr val="FFFFFF">
                      <a:alpha val="45000"/>
                    </a:srgbClr>
                  </a:outerShdw>
                </a:effectLst>
                <a:uFillTx/>
                <a:latin typeface="+mn-lt"/>
                <a:ea typeface="+mn-ea"/>
                <a:cs typeface="+mn-cs"/>
                <a:sym typeface="Georgia"/>
              </a:rPr>
              <a:t>Bago</a:t>
            </a:r>
            <a:endParaRPr kumimoji="0" lang="es-AR" sz="3200" b="0" i="0" u="none" strike="noStrike" cap="none" spc="0" normalizeH="0" baseline="0" dirty="0">
              <a:ln>
                <a:noFill/>
              </a:ln>
              <a:solidFill>
                <a:srgbClr val="4F5C3F"/>
              </a:solidFill>
              <a:effectLst>
                <a:outerShdw blurRad="25400" dist="12700" rotWithShape="0">
                  <a:srgbClr val="FFFFFF">
                    <a:alpha val="45000"/>
                  </a:srgbClr>
                </a:outerShdw>
              </a:effectLst>
              <a:uFillTx/>
              <a:latin typeface="+mn-lt"/>
              <a:ea typeface="+mn-ea"/>
              <a:cs typeface="+mn-cs"/>
              <a:sym typeface="Georgia"/>
            </a:endParaRPr>
          </a:p>
        </p:txBody>
      </p:sp>
    </p:spTree>
    <p:extLst>
      <p:ext uri="{BB962C8B-B14F-4D97-AF65-F5344CB8AC3E}">
        <p14:creationId xmlns:p14="http://schemas.microsoft.com/office/powerpoint/2010/main" val="432246246"/>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4400" b="0" i="0" u="none" strike="noStrike" cap="none" spc="0" normalizeH="0" baseline="0">
            <a:ln>
              <a:noFill/>
            </a:ln>
            <a:solidFill>
              <a:srgbClr val="4F5C3F"/>
            </a:solidFill>
            <a:effectLst>
              <a:outerShdw blurRad="25400" dist="12700" rotWithShape="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697</TotalTime>
  <Words>1100</Words>
  <Application>Microsoft Macintosh PowerPoint</Application>
  <PresentationFormat>Personalizado</PresentationFormat>
  <Paragraphs>69</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Helvetica Neue</vt:lpstr>
      <vt:lpstr>Office 2013 - Tema de 2022</vt:lpstr>
      <vt:lpstr>EXPERIENCIAS LATINOAMERICANAS DE INVERSIONES EN CHINA EN EL SIGLO XXI</vt:lpstr>
      <vt:lpstr>Introducción</vt:lpstr>
      <vt:lpstr>Presentación de PowerPoint</vt:lpstr>
      <vt:lpstr>China, IED &amp; desarrollo económico</vt:lpstr>
      <vt:lpstr>Firmas argentinas en China</vt:lpstr>
      <vt:lpstr>Techint en China: TENARIS</vt:lpstr>
      <vt:lpstr>Biogenesis - Bago</vt:lpstr>
      <vt:lpstr>MNC – Contexto Local</vt:lpstr>
      <vt:lpstr>Inversiones &amp; Política</vt:lpstr>
      <vt:lpstr>Relación Bilateral</vt:lpstr>
      <vt:lpstr>From globalisation to nearshoging to friendshoring</vt:lpstr>
      <vt:lpstr>Tensiones Geopolíticas</vt:lpstr>
      <vt:lpstr>Techint</vt:lpstr>
      <vt:lpstr>Empresas argentinas en China:  ¿se quedan, se van?</vt:lpstr>
      <vt:lpstr>Muchas Gracias,   谢谢 (xièxiè)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AMERICAN AND CARIBBEAN FOREIGN DIRECT INVESTMENTS TO CHINA. 10 CASE STUDIES</dc:title>
  <cp:lastModifiedBy>STANLEY LEONARDO ERNESTO</cp:lastModifiedBy>
  <cp:revision>28</cp:revision>
  <dcterms:modified xsi:type="dcterms:W3CDTF">2024-05-28T03:07:10Z</dcterms:modified>
</cp:coreProperties>
</file>