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414" r:id="rId3"/>
    <p:sldId id="625" r:id="rId4"/>
    <p:sldId id="553" r:id="rId5"/>
    <p:sldId id="638" r:id="rId6"/>
    <p:sldId id="629" r:id="rId7"/>
    <p:sldId id="630" r:id="rId8"/>
    <p:sldId id="631" r:id="rId9"/>
    <p:sldId id="632" r:id="rId10"/>
    <p:sldId id="633" r:id="rId11"/>
    <p:sldId id="634" r:id="rId12"/>
    <p:sldId id="635" r:id="rId13"/>
    <p:sldId id="268" r:id="rId14"/>
    <p:sldId id="636" r:id="rId15"/>
    <p:sldId id="637" r:id="rId16"/>
    <p:sldId id="559" r:id="rId17"/>
    <p:sldId id="617" r:id="rId18"/>
  </p:sldIdLst>
  <p:sldSz cx="7620000" cy="5715000"/>
  <p:notesSz cx="6761163" cy="994251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CB2"/>
    <a:srgbClr val="003399"/>
    <a:srgbClr val="0066FF"/>
    <a:srgbClr val="6699FF"/>
    <a:srgbClr val="D1CFC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6" y="64"/>
      </p:cViewPr>
      <p:guideLst>
        <p:guide orient="horz" pos="1800"/>
        <p:guide pos="240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3052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t-BR"/>
          </a:p>
        </p:txBody>
      </p:sp>
      <p:sp>
        <p:nvSpPr>
          <p:cNvPr id="77827" name="Rectangle 3"/>
          <p:cNvSpPr>
            <a:spLocks noGrp="1" noChangeArrowheads="1"/>
          </p:cNvSpPr>
          <p:nvPr>
            <p:ph type="dt" sz="quarter" idx="1"/>
          </p:nvPr>
        </p:nvSpPr>
        <p:spPr bwMode="auto">
          <a:xfrm>
            <a:off x="3829050" y="0"/>
            <a:ext cx="293052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t-BR"/>
          </a:p>
        </p:txBody>
      </p:sp>
      <p:sp>
        <p:nvSpPr>
          <p:cNvPr id="77828" name="Rectangle 4"/>
          <p:cNvSpPr>
            <a:spLocks noGrp="1" noChangeArrowheads="1"/>
          </p:cNvSpPr>
          <p:nvPr>
            <p:ph type="ftr" sz="quarter" idx="2"/>
          </p:nvPr>
        </p:nvSpPr>
        <p:spPr bwMode="auto">
          <a:xfrm>
            <a:off x="0" y="9444038"/>
            <a:ext cx="293052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t-BR"/>
          </a:p>
        </p:txBody>
      </p:sp>
      <p:sp>
        <p:nvSpPr>
          <p:cNvPr id="77829" name="Rectangle 5"/>
          <p:cNvSpPr>
            <a:spLocks noGrp="1" noChangeArrowheads="1"/>
          </p:cNvSpPr>
          <p:nvPr>
            <p:ph type="sldNum" sz="quarter" idx="3"/>
          </p:nvPr>
        </p:nvSpPr>
        <p:spPr bwMode="auto">
          <a:xfrm>
            <a:off x="3829050" y="9444038"/>
            <a:ext cx="293052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811D3CD-4327-4818-838F-B733E401F6BC}" type="slidenum">
              <a:rPr lang="pt-BR"/>
              <a:pPr>
                <a:defRPr/>
              </a:pPr>
              <a:t>‹nº›</a:t>
            </a:fld>
            <a:endParaRPr lang="pt-BR"/>
          </a:p>
        </p:txBody>
      </p:sp>
    </p:spTree>
    <p:extLst>
      <p:ext uri="{BB962C8B-B14F-4D97-AF65-F5344CB8AC3E}">
        <p14:creationId xmlns:p14="http://schemas.microsoft.com/office/powerpoint/2010/main" val="1729671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052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t-BR"/>
          </a:p>
        </p:txBody>
      </p:sp>
      <p:sp>
        <p:nvSpPr>
          <p:cNvPr id="4099" name="Rectangle 3"/>
          <p:cNvSpPr>
            <a:spLocks noGrp="1" noChangeArrowheads="1"/>
          </p:cNvSpPr>
          <p:nvPr>
            <p:ph type="dt" idx="1"/>
          </p:nvPr>
        </p:nvSpPr>
        <p:spPr bwMode="auto">
          <a:xfrm>
            <a:off x="3829050" y="0"/>
            <a:ext cx="293052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t-BR"/>
          </a:p>
        </p:txBody>
      </p:sp>
      <p:sp>
        <p:nvSpPr>
          <p:cNvPr id="36868" name="Rectangle 4"/>
          <p:cNvSpPr>
            <a:spLocks noGrp="1" noRot="1" noChangeAspect="1" noChangeArrowheads="1" noTextEdit="1"/>
          </p:cNvSpPr>
          <p:nvPr>
            <p:ph type="sldImg" idx="2"/>
          </p:nvPr>
        </p:nvSpPr>
        <p:spPr bwMode="auto">
          <a:xfrm>
            <a:off x="8953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6275" y="4722813"/>
            <a:ext cx="5408613" cy="44735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4102" name="Rectangle 6"/>
          <p:cNvSpPr>
            <a:spLocks noGrp="1" noChangeArrowheads="1"/>
          </p:cNvSpPr>
          <p:nvPr>
            <p:ph type="ftr" sz="quarter" idx="4"/>
          </p:nvPr>
        </p:nvSpPr>
        <p:spPr bwMode="auto">
          <a:xfrm>
            <a:off x="0" y="9444038"/>
            <a:ext cx="293052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t-BR"/>
          </a:p>
        </p:txBody>
      </p:sp>
      <p:sp>
        <p:nvSpPr>
          <p:cNvPr id="4103" name="Rectangle 7"/>
          <p:cNvSpPr>
            <a:spLocks noGrp="1" noChangeArrowheads="1"/>
          </p:cNvSpPr>
          <p:nvPr>
            <p:ph type="sldNum" sz="quarter" idx="5"/>
          </p:nvPr>
        </p:nvSpPr>
        <p:spPr bwMode="auto">
          <a:xfrm>
            <a:off x="3829050" y="9444038"/>
            <a:ext cx="293052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F9EDD16-E700-4104-834E-E7762F9A1801}" type="slidenum">
              <a:rPr lang="pt-BR"/>
              <a:pPr>
                <a:defRPr/>
              </a:pPr>
              <a:t>‹nº›</a:t>
            </a:fld>
            <a:endParaRPr lang="pt-BR"/>
          </a:p>
        </p:txBody>
      </p:sp>
    </p:spTree>
    <p:extLst>
      <p:ext uri="{BB962C8B-B14F-4D97-AF65-F5344CB8AC3E}">
        <p14:creationId xmlns:p14="http://schemas.microsoft.com/office/powerpoint/2010/main" val="3844690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71500" y="1775357"/>
            <a:ext cx="6477000" cy="1225021"/>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143000" y="3238500"/>
            <a:ext cx="5334000" cy="1460500"/>
          </a:xfrm>
          <a:prstGeom prst="rect">
            <a:avLst/>
          </a:prstGeom>
        </p:spPr>
        <p:txBody>
          <a:bodyPr/>
          <a:lstStyle>
            <a:lvl1pPr marL="0" indent="0" algn="ctr">
              <a:buNone/>
              <a:defRPr/>
            </a:lvl1pPr>
            <a:lvl2pPr marL="317475" indent="0" algn="ctr">
              <a:buNone/>
              <a:defRPr/>
            </a:lvl2pPr>
            <a:lvl3pPr marL="634950" indent="0" algn="ctr">
              <a:buNone/>
              <a:defRPr/>
            </a:lvl3pPr>
            <a:lvl4pPr marL="952424" indent="0" algn="ctr">
              <a:buNone/>
              <a:defRPr/>
            </a:lvl4pPr>
            <a:lvl5pPr marL="1269898" indent="0" algn="ctr">
              <a:buNone/>
              <a:defRPr/>
            </a:lvl5pPr>
            <a:lvl6pPr marL="1587373" indent="0" algn="ctr">
              <a:buNone/>
              <a:defRPr/>
            </a:lvl6pPr>
            <a:lvl7pPr marL="1904848" indent="0" algn="ctr">
              <a:buNone/>
              <a:defRPr/>
            </a:lvl7pPr>
            <a:lvl8pPr marL="2222322" indent="0" algn="ctr">
              <a:buNone/>
              <a:defRPr/>
            </a:lvl8pPr>
            <a:lvl9pPr marL="2539797" indent="0" algn="ctr">
              <a:buNone/>
              <a:defRPr/>
            </a:lvl9pPr>
          </a:lstStyle>
          <a:p>
            <a:r>
              <a:rPr lang="pt-BR"/>
              <a:t>Clique para editar o estilo do subtítulo mestre</a:t>
            </a:r>
          </a:p>
        </p:txBody>
      </p:sp>
    </p:spTree>
    <p:extLst>
      <p:ext uri="{BB962C8B-B14F-4D97-AF65-F5344CB8AC3E}">
        <p14:creationId xmlns:p14="http://schemas.microsoft.com/office/powerpoint/2010/main" val="150889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865"/>
            <a:ext cx="6858000" cy="952500"/>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381000" y="1333502"/>
            <a:ext cx="6858000" cy="3771636"/>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8550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524500" y="228868"/>
            <a:ext cx="1714500" cy="4876271"/>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381000" y="228868"/>
            <a:ext cx="5016500" cy="4876271"/>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20354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2222500" y="508000"/>
            <a:ext cx="5143500" cy="317500"/>
          </a:xfrm>
          <a:prstGeom prst="rect">
            <a:avLst/>
          </a:prstGeom>
        </p:spPr>
        <p:txBody>
          <a:bodyPr/>
          <a:lstStyle/>
          <a:p>
            <a:r>
              <a:rPr lang="pt-BR"/>
              <a:t>Clique para editar o título mestre</a:t>
            </a:r>
          </a:p>
        </p:txBody>
      </p:sp>
      <p:sp>
        <p:nvSpPr>
          <p:cNvPr id="3" name="Espaço Reservado para Gráfico 2"/>
          <p:cNvSpPr>
            <a:spLocks noGrp="1"/>
          </p:cNvSpPr>
          <p:nvPr>
            <p:ph type="chart" idx="1"/>
          </p:nvPr>
        </p:nvSpPr>
        <p:spPr>
          <a:xfrm>
            <a:off x="381000" y="1333500"/>
            <a:ext cx="6921500" cy="3746500"/>
          </a:xfrm>
          <a:prstGeom prst="rect">
            <a:avLst/>
          </a:prstGeom>
        </p:spPr>
        <p:txBody>
          <a:bodyPr/>
          <a:lstStyle/>
          <a:p>
            <a:pPr lvl="0"/>
            <a:endParaRPr lang="pt-BR" noProof="0"/>
          </a:p>
        </p:txBody>
      </p:sp>
    </p:spTree>
    <p:extLst>
      <p:ext uri="{BB962C8B-B14F-4D97-AF65-F5344CB8AC3E}">
        <p14:creationId xmlns:p14="http://schemas.microsoft.com/office/powerpoint/2010/main" val="52662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81000" y="637254"/>
            <a:ext cx="6858000" cy="480053"/>
          </a:xfrm>
          <a:prstGeom prst="rect">
            <a:avLst/>
          </a:prstGeom>
        </p:spPr>
        <p:txBody>
          <a:bodyPr/>
          <a:lstStyle>
            <a:lvl1pPr>
              <a:defRPr sz="2222"/>
            </a:lvl1pPr>
          </a:lstStyle>
          <a:p>
            <a:r>
              <a:rPr lang="pt-BR" dirty="0"/>
              <a:t>Clique para editar o título mestre</a:t>
            </a:r>
          </a:p>
        </p:txBody>
      </p:sp>
      <p:sp>
        <p:nvSpPr>
          <p:cNvPr id="3" name="Espaço Reservado para Conteúdo 2"/>
          <p:cNvSpPr>
            <a:spLocks noGrp="1"/>
          </p:cNvSpPr>
          <p:nvPr>
            <p:ph idx="1"/>
          </p:nvPr>
        </p:nvSpPr>
        <p:spPr>
          <a:xfrm>
            <a:off x="381000" y="1333502"/>
            <a:ext cx="6858000" cy="3771636"/>
          </a:xfrm>
          <a:prstGeom prst="rect">
            <a:avLst/>
          </a:prstGeom>
        </p:spPr>
        <p:txBody>
          <a:bodyPr/>
          <a:lstStyle>
            <a:lvl1pPr>
              <a:defRPr sz="1944"/>
            </a:lvl1pPr>
            <a:lvl2pPr>
              <a:defRPr sz="1667"/>
            </a:lvl2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56632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01928" y="3672420"/>
            <a:ext cx="6477000" cy="1135063"/>
          </a:xfrm>
          <a:prstGeom prst="rect">
            <a:avLst/>
          </a:prstGeom>
        </p:spPr>
        <p:txBody>
          <a:bodyPr anchor="t"/>
          <a:lstStyle>
            <a:lvl1pPr algn="l">
              <a:defRPr sz="2777" b="1" cap="all"/>
            </a:lvl1pPr>
          </a:lstStyle>
          <a:p>
            <a:r>
              <a:rPr lang="pt-BR"/>
              <a:t>Clique para editar o título mestre</a:t>
            </a:r>
          </a:p>
        </p:txBody>
      </p:sp>
      <p:sp>
        <p:nvSpPr>
          <p:cNvPr id="3" name="Espaço Reservado para Texto 2"/>
          <p:cNvSpPr>
            <a:spLocks noGrp="1"/>
          </p:cNvSpPr>
          <p:nvPr>
            <p:ph type="body" idx="1"/>
          </p:nvPr>
        </p:nvSpPr>
        <p:spPr>
          <a:xfrm>
            <a:off x="601928" y="2422261"/>
            <a:ext cx="6477000" cy="1250156"/>
          </a:xfrm>
          <a:prstGeom prst="rect">
            <a:avLst/>
          </a:prstGeom>
        </p:spPr>
        <p:txBody>
          <a:bodyPr anchor="b"/>
          <a:lstStyle>
            <a:lvl1pPr marL="0" indent="0">
              <a:buNone/>
              <a:defRPr sz="1389"/>
            </a:lvl1pPr>
            <a:lvl2pPr marL="317475" indent="0">
              <a:buNone/>
              <a:defRPr sz="1250"/>
            </a:lvl2pPr>
            <a:lvl3pPr marL="634950" indent="0">
              <a:buNone/>
              <a:defRPr sz="1111"/>
            </a:lvl3pPr>
            <a:lvl4pPr marL="952424" indent="0">
              <a:buNone/>
              <a:defRPr sz="972"/>
            </a:lvl4pPr>
            <a:lvl5pPr marL="1269898" indent="0">
              <a:buNone/>
              <a:defRPr sz="972"/>
            </a:lvl5pPr>
            <a:lvl6pPr marL="1587373" indent="0">
              <a:buNone/>
              <a:defRPr sz="972"/>
            </a:lvl6pPr>
            <a:lvl7pPr marL="1904848" indent="0">
              <a:buNone/>
              <a:defRPr sz="972"/>
            </a:lvl7pPr>
            <a:lvl8pPr marL="2222322" indent="0">
              <a:buNone/>
              <a:defRPr sz="972"/>
            </a:lvl8pPr>
            <a:lvl9pPr marL="2539797" indent="0">
              <a:buNone/>
              <a:defRPr sz="972"/>
            </a:lvl9pPr>
          </a:lstStyle>
          <a:p>
            <a:pPr lvl="0"/>
            <a:r>
              <a:rPr lang="pt-BR"/>
              <a:t>Clique para editar o texto mestre</a:t>
            </a:r>
          </a:p>
        </p:txBody>
      </p:sp>
    </p:spTree>
    <p:extLst>
      <p:ext uri="{BB962C8B-B14F-4D97-AF65-F5344CB8AC3E}">
        <p14:creationId xmlns:p14="http://schemas.microsoft.com/office/powerpoint/2010/main" val="387409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865"/>
            <a:ext cx="6858000" cy="952500"/>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381000" y="1333502"/>
            <a:ext cx="3365500" cy="3771636"/>
          </a:xfrm>
          <a:prstGeom prst="rect">
            <a:avLst/>
          </a:prstGeom>
        </p:spPr>
        <p:txBody>
          <a:bodyPr/>
          <a:lstStyle>
            <a:lvl1pPr>
              <a:defRPr sz="1944"/>
            </a:lvl1pPr>
            <a:lvl2pPr>
              <a:defRPr sz="1667"/>
            </a:lvl2pPr>
            <a:lvl3pPr>
              <a:defRPr sz="1389"/>
            </a:lvl3pPr>
            <a:lvl4pPr>
              <a:defRPr sz="1250"/>
            </a:lvl4pPr>
            <a:lvl5pPr>
              <a:defRPr sz="1250"/>
            </a:lvl5pPr>
            <a:lvl6pPr>
              <a:defRPr sz="1250"/>
            </a:lvl6pPr>
            <a:lvl7pPr>
              <a:defRPr sz="1250"/>
            </a:lvl7pPr>
            <a:lvl8pPr>
              <a:defRPr sz="1250"/>
            </a:lvl8pPr>
            <a:lvl9pPr>
              <a:defRPr sz="125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3873500" y="1333502"/>
            <a:ext cx="3365500" cy="3771636"/>
          </a:xfrm>
          <a:prstGeom prst="rect">
            <a:avLst/>
          </a:prstGeom>
        </p:spPr>
        <p:txBody>
          <a:bodyPr/>
          <a:lstStyle>
            <a:lvl1pPr>
              <a:defRPr sz="1944"/>
            </a:lvl1pPr>
            <a:lvl2pPr>
              <a:defRPr sz="1667"/>
            </a:lvl2pPr>
            <a:lvl3pPr>
              <a:defRPr sz="1389"/>
            </a:lvl3pPr>
            <a:lvl4pPr>
              <a:defRPr sz="1250"/>
            </a:lvl4pPr>
            <a:lvl5pPr>
              <a:defRPr sz="1250"/>
            </a:lvl5pPr>
            <a:lvl6pPr>
              <a:defRPr sz="1250"/>
            </a:lvl6pPr>
            <a:lvl7pPr>
              <a:defRPr sz="1250"/>
            </a:lvl7pPr>
            <a:lvl8pPr>
              <a:defRPr sz="1250"/>
            </a:lvl8pPr>
            <a:lvl9pPr>
              <a:defRPr sz="125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1731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865"/>
            <a:ext cx="6858000" cy="952500"/>
          </a:xfrm>
          <a:prstGeom prst="rect">
            <a:avLst/>
          </a:prstGeo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381000" y="1279262"/>
            <a:ext cx="3366823" cy="533135"/>
          </a:xfrm>
          <a:prstGeom prst="rect">
            <a:avLst/>
          </a:prstGeom>
        </p:spPr>
        <p:txBody>
          <a:bodyPr anchor="b"/>
          <a:lstStyle>
            <a:lvl1pPr marL="0" indent="0">
              <a:buNone/>
              <a:defRPr sz="1667" b="1"/>
            </a:lvl1pPr>
            <a:lvl2pPr marL="317475" indent="0">
              <a:buNone/>
              <a:defRPr sz="1389" b="1"/>
            </a:lvl2pPr>
            <a:lvl3pPr marL="634950" indent="0">
              <a:buNone/>
              <a:defRPr sz="1250" b="1"/>
            </a:lvl3pPr>
            <a:lvl4pPr marL="952424" indent="0">
              <a:buNone/>
              <a:defRPr sz="1111" b="1"/>
            </a:lvl4pPr>
            <a:lvl5pPr marL="1269898" indent="0">
              <a:buNone/>
              <a:defRPr sz="1111" b="1"/>
            </a:lvl5pPr>
            <a:lvl6pPr marL="1587373" indent="0">
              <a:buNone/>
              <a:defRPr sz="1111" b="1"/>
            </a:lvl6pPr>
            <a:lvl7pPr marL="1904848" indent="0">
              <a:buNone/>
              <a:defRPr sz="1111" b="1"/>
            </a:lvl7pPr>
            <a:lvl8pPr marL="2222322" indent="0">
              <a:buNone/>
              <a:defRPr sz="1111" b="1"/>
            </a:lvl8pPr>
            <a:lvl9pPr marL="2539797" indent="0">
              <a:buNone/>
              <a:defRPr sz="1111" b="1"/>
            </a:lvl9pPr>
          </a:lstStyle>
          <a:p>
            <a:pPr lvl="0"/>
            <a:r>
              <a:rPr lang="pt-BR"/>
              <a:t>Clique para editar o texto mestre</a:t>
            </a:r>
          </a:p>
        </p:txBody>
      </p:sp>
      <p:sp>
        <p:nvSpPr>
          <p:cNvPr id="4" name="Espaço Reservado para Conteúdo 3"/>
          <p:cNvSpPr>
            <a:spLocks noGrp="1"/>
          </p:cNvSpPr>
          <p:nvPr>
            <p:ph sz="half" idx="2"/>
          </p:nvPr>
        </p:nvSpPr>
        <p:spPr>
          <a:xfrm>
            <a:off x="381000" y="1812396"/>
            <a:ext cx="3366823" cy="3292740"/>
          </a:xfrm>
          <a:prstGeom prst="rect">
            <a:avLst/>
          </a:prstGeom>
        </p:spPr>
        <p:txBody>
          <a:bodyPr/>
          <a:lstStyle>
            <a:lvl1pPr>
              <a:defRPr sz="1667"/>
            </a:lvl1pPr>
            <a:lvl2pPr>
              <a:defRPr sz="1389"/>
            </a:lvl2pPr>
            <a:lvl3pPr>
              <a:defRPr sz="1250"/>
            </a:lvl3pPr>
            <a:lvl4pPr>
              <a:defRPr sz="1111"/>
            </a:lvl4pPr>
            <a:lvl5pPr>
              <a:defRPr sz="1111"/>
            </a:lvl5pPr>
            <a:lvl6pPr>
              <a:defRPr sz="1111"/>
            </a:lvl6pPr>
            <a:lvl7pPr>
              <a:defRPr sz="1111"/>
            </a:lvl7pPr>
            <a:lvl8pPr>
              <a:defRPr sz="1111"/>
            </a:lvl8pPr>
            <a:lvl9pPr>
              <a:defRPr sz="1111"/>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3870856" y="1279262"/>
            <a:ext cx="3368146" cy="533135"/>
          </a:xfrm>
          <a:prstGeom prst="rect">
            <a:avLst/>
          </a:prstGeom>
        </p:spPr>
        <p:txBody>
          <a:bodyPr anchor="b"/>
          <a:lstStyle>
            <a:lvl1pPr marL="0" indent="0">
              <a:buNone/>
              <a:defRPr sz="1667" b="1"/>
            </a:lvl1pPr>
            <a:lvl2pPr marL="317475" indent="0">
              <a:buNone/>
              <a:defRPr sz="1389" b="1"/>
            </a:lvl2pPr>
            <a:lvl3pPr marL="634950" indent="0">
              <a:buNone/>
              <a:defRPr sz="1250" b="1"/>
            </a:lvl3pPr>
            <a:lvl4pPr marL="952424" indent="0">
              <a:buNone/>
              <a:defRPr sz="1111" b="1"/>
            </a:lvl4pPr>
            <a:lvl5pPr marL="1269898" indent="0">
              <a:buNone/>
              <a:defRPr sz="1111" b="1"/>
            </a:lvl5pPr>
            <a:lvl6pPr marL="1587373" indent="0">
              <a:buNone/>
              <a:defRPr sz="1111" b="1"/>
            </a:lvl6pPr>
            <a:lvl7pPr marL="1904848" indent="0">
              <a:buNone/>
              <a:defRPr sz="1111" b="1"/>
            </a:lvl7pPr>
            <a:lvl8pPr marL="2222322" indent="0">
              <a:buNone/>
              <a:defRPr sz="1111" b="1"/>
            </a:lvl8pPr>
            <a:lvl9pPr marL="2539797" indent="0">
              <a:buNone/>
              <a:defRPr sz="1111" b="1"/>
            </a:lvl9pPr>
          </a:lstStyle>
          <a:p>
            <a:pPr lvl="0"/>
            <a:r>
              <a:rPr lang="pt-BR"/>
              <a:t>Clique para editar o texto mestre</a:t>
            </a:r>
          </a:p>
        </p:txBody>
      </p:sp>
      <p:sp>
        <p:nvSpPr>
          <p:cNvPr id="6" name="Espaço Reservado para Conteúdo 5"/>
          <p:cNvSpPr>
            <a:spLocks noGrp="1"/>
          </p:cNvSpPr>
          <p:nvPr>
            <p:ph sz="quarter" idx="4"/>
          </p:nvPr>
        </p:nvSpPr>
        <p:spPr>
          <a:xfrm>
            <a:off x="3870856" y="1812396"/>
            <a:ext cx="3368146" cy="3292740"/>
          </a:xfrm>
          <a:prstGeom prst="rect">
            <a:avLst/>
          </a:prstGeom>
        </p:spPr>
        <p:txBody>
          <a:bodyPr/>
          <a:lstStyle>
            <a:lvl1pPr>
              <a:defRPr sz="1667"/>
            </a:lvl1pPr>
            <a:lvl2pPr>
              <a:defRPr sz="1389"/>
            </a:lvl2pPr>
            <a:lvl3pPr>
              <a:defRPr sz="1250"/>
            </a:lvl3pPr>
            <a:lvl4pPr>
              <a:defRPr sz="1111"/>
            </a:lvl4pPr>
            <a:lvl5pPr>
              <a:defRPr sz="1111"/>
            </a:lvl5pPr>
            <a:lvl6pPr>
              <a:defRPr sz="1111"/>
            </a:lvl6pPr>
            <a:lvl7pPr>
              <a:defRPr sz="1111"/>
            </a:lvl7pPr>
            <a:lvl8pPr>
              <a:defRPr sz="1111"/>
            </a:lvl8pPr>
            <a:lvl9pPr>
              <a:defRPr sz="1111"/>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2281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865"/>
            <a:ext cx="6858000" cy="952500"/>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41731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81002" y="227543"/>
            <a:ext cx="2506928" cy="968375"/>
          </a:xfrm>
          <a:prstGeom prst="rect">
            <a:avLst/>
          </a:prstGeom>
        </p:spPr>
        <p:txBody>
          <a:bodyPr anchor="b"/>
          <a:lstStyle>
            <a:lvl1pPr algn="l">
              <a:defRPr sz="1389" b="1"/>
            </a:lvl1pPr>
          </a:lstStyle>
          <a:p>
            <a:r>
              <a:rPr lang="pt-BR"/>
              <a:t>Clique para editar o título mestre</a:t>
            </a:r>
          </a:p>
        </p:txBody>
      </p:sp>
      <p:sp>
        <p:nvSpPr>
          <p:cNvPr id="3" name="Espaço Reservado para Conteúdo 2"/>
          <p:cNvSpPr>
            <a:spLocks noGrp="1"/>
          </p:cNvSpPr>
          <p:nvPr>
            <p:ph idx="1"/>
          </p:nvPr>
        </p:nvSpPr>
        <p:spPr>
          <a:xfrm>
            <a:off x="2979208" y="227544"/>
            <a:ext cx="4259792" cy="4877594"/>
          </a:xfrm>
          <a:prstGeom prst="rect">
            <a:avLst/>
          </a:prstGeom>
        </p:spPr>
        <p:txBody>
          <a:bodyPr/>
          <a:lstStyle>
            <a:lvl1pPr>
              <a:defRPr sz="2222"/>
            </a:lvl1pPr>
            <a:lvl2pPr>
              <a:defRPr sz="1944"/>
            </a:lvl2pPr>
            <a:lvl3pPr>
              <a:defRPr sz="1667"/>
            </a:lvl3pPr>
            <a:lvl4pPr>
              <a:defRPr sz="1389"/>
            </a:lvl4pPr>
            <a:lvl5pPr>
              <a:defRPr sz="1389"/>
            </a:lvl5pPr>
            <a:lvl6pPr>
              <a:defRPr sz="1389"/>
            </a:lvl6pPr>
            <a:lvl7pPr>
              <a:defRPr sz="1389"/>
            </a:lvl7pPr>
            <a:lvl8pPr>
              <a:defRPr sz="1389"/>
            </a:lvl8pPr>
            <a:lvl9pPr>
              <a:defRPr sz="1389"/>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381002" y="1195920"/>
            <a:ext cx="2506928" cy="3909219"/>
          </a:xfrm>
          <a:prstGeom prst="rect">
            <a:avLst/>
          </a:prstGeom>
        </p:spPr>
        <p:txBody>
          <a:bodyPr/>
          <a:lstStyle>
            <a:lvl1pPr marL="0" indent="0">
              <a:buNone/>
              <a:defRPr sz="972"/>
            </a:lvl1pPr>
            <a:lvl2pPr marL="317475" indent="0">
              <a:buNone/>
              <a:defRPr sz="833"/>
            </a:lvl2pPr>
            <a:lvl3pPr marL="634950" indent="0">
              <a:buNone/>
              <a:defRPr sz="694"/>
            </a:lvl3pPr>
            <a:lvl4pPr marL="952424" indent="0">
              <a:buNone/>
              <a:defRPr sz="625"/>
            </a:lvl4pPr>
            <a:lvl5pPr marL="1269898" indent="0">
              <a:buNone/>
              <a:defRPr sz="625"/>
            </a:lvl5pPr>
            <a:lvl6pPr marL="1587373" indent="0">
              <a:buNone/>
              <a:defRPr sz="625"/>
            </a:lvl6pPr>
            <a:lvl7pPr marL="1904848" indent="0">
              <a:buNone/>
              <a:defRPr sz="625"/>
            </a:lvl7pPr>
            <a:lvl8pPr marL="2222322" indent="0">
              <a:buNone/>
              <a:defRPr sz="625"/>
            </a:lvl8pPr>
            <a:lvl9pPr marL="2539797" indent="0">
              <a:buNone/>
              <a:defRPr sz="625"/>
            </a:lvl9pPr>
          </a:lstStyle>
          <a:p>
            <a:pPr lvl="0"/>
            <a:r>
              <a:rPr lang="pt-BR"/>
              <a:t>Clique para editar o texto mestre</a:t>
            </a:r>
          </a:p>
        </p:txBody>
      </p:sp>
    </p:spTree>
    <p:extLst>
      <p:ext uri="{BB962C8B-B14F-4D97-AF65-F5344CB8AC3E}">
        <p14:creationId xmlns:p14="http://schemas.microsoft.com/office/powerpoint/2010/main" val="7832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493573" y="4000500"/>
            <a:ext cx="4572000" cy="472282"/>
          </a:xfrm>
          <a:prstGeom prst="rect">
            <a:avLst/>
          </a:prstGeom>
        </p:spPr>
        <p:txBody>
          <a:bodyPr anchor="b"/>
          <a:lstStyle>
            <a:lvl1pPr algn="l">
              <a:defRPr sz="1389" b="1"/>
            </a:lvl1pPr>
          </a:lstStyle>
          <a:p>
            <a:r>
              <a:rPr lang="pt-BR"/>
              <a:t>Clique para editar o título mestre</a:t>
            </a:r>
          </a:p>
        </p:txBody>
      </p:sp>
      <p:sp>
        <p:nvSpPr>
          <p:cNvPr id="3" name="Espaço Reservado para Imagem 2"/>
          <p:cNvSpPr>
            <a:spLocks noGrp="1"/>
          </p:cNvSpPr>
          <p:nvPr>
            <p:ph type="pic" idx="1"/>
          </p:nvPr>
        </p:nvSpPr>
        <p:spPr>
          <a:xfrm>
            <a:off x="1493573" y="510646"/>
            <a:ext cx="4572000" cy="3429000"/>
          </a:xfrm>
          <a:prstGeom prst="rect">
            <a:avLst/>
          </a:prstGeom>
        </p:spPr>
        <p:txBody>
          <a:bodyPr/>
          <a:lstStyle>
            <a:lvl1pPr marL="0" indent="0">
              <a:buNone/>
              <a:defRPr sz="2222"/>
            </a:lvl1pPr>
            <a:lvl2pPr marL="317475" indent="0">
              <a:buNone/>
              <a:defRPr sz="1944"/>
            </a:lvl2pPr>
            <a:lvl3pPr marL="634950" indent="0">
              <a:buNone/>
              <a:defRPr sz="1667"/>
            </a:lvl3pPr>
            <a:lvl4pPr marL="952424" indent="0">
              <a:buNone/>
              <a:defRPr sz="1389"/>
            </a:lvl4pPr>
            <a:lvl5pPr marL="1269898" indent="0">
              <a:buNone/>
              <a:defRPr sz="1389"/>
            </a:lvl5pPr>
            <a:lvl6pPr marL="1587373" indent="0">
              <a:buNone/>
              <a:defRPr sz="1389"/>
            </a:lvl6pPr>
            <a:lvl7pPr marL="1904848" indent="0">
              <a:buNone/>
              <a:defRPr sz="1389"/>
            </a:lvl7pPr>
            <a:lvl8pPr marL="2222322" indent="0">
              <a:buNone/>
              <a:defRPr sz="1389"/>
            </a:lvl8pPr>
            <a:lvl9pPr marL="2539797" indent="0">
              <a:buNone/>
              <a:defRPr sz="1389"/>
            </a:lvl9pPr>
          </a:lstStyle>
          <a:p>
            <a:pPr lvl="0"/>
            <a:endParaRPr lang="pt-BR" noProof="0"/>
          </a:p>
        </p:txBody>
      </p:sp>
      <p:sp>
        <p:nvSpPr>
          <p:cNvPr id="4" name="Espaço Reservado para Texto 3"/>
          <p:cNvSpPr>
            <a:spLocks noGrp="1"/>
          </p:cNvSpPr>
          <p:nvPr>
            <p:ph type="body" sz="half" idx="2"/>
          </p:nvPr>
        </p:nvSpPr>
        <p:spPr>
          <a:xfrm>
            <a:off x="1493573" y="4472782"/>
            <a:ext cx="4572000" cy="670718"/>
          </a:xfrm>
          <a:prstGeom prst="rect">
            <a:avLst/>
          </a:prstGeom>
        </p:spPr>
        <p:txBody>
          <a:bodyPr/>
          <a:lstStyle>
            <a:lvl1pPr marL="0" indent="0">
              <a:buNone/>
              <a:defRPr sz="972"/>
            </a:lvl1pPr>
            <a:lvl2pPr marL="317475" indent="0">
              <a:buNone/>
              <a:defRPr sz="833"/>
            </a:lvl2pPr>
            <a:lvl3pPr marL="634950" indent="0">
              <a:buNone/>
              <a:defRPr sz="694"/>
            </a:lvl3pPr>
            <a:lvl4pPr marL="952424" indent="0">
              <a:buNone/>
              <a:defRPr sz="625"/>
            </a:lvl4pPr>
            <a:lvl5pPr marL="1269898" indent="0">
              <a:buNone/>
              <a:defRPr sz="625"/>
            </a:lvl5pPr>
            <a:lvl6pPr marL="1587373" indent="0">
              <a:buNone/>
              <a:defRPr sz="625"/>
            </a:lvl6pPr>
            <a:lvl7pPr marL="1904848" indent="0">
              <a:buNone/>
              <a:defRPr sz="625"/>
            </a:lvl7pPr>
            <a:lvl8pPr marL="2222322" indent="0">
              <a:buNone/>
              <a:defRPr sz="625"/>
            </a:lvl8pPr>
            <a:lvl9pPr marL="2539797" indent="0">
              <a:buNone/>
              <a:defRPr sz="625"/>
            </a:lvl9pPr>
          </a:lstStyle>
          <a:p>
            <a:pPr lvl="0"/>
            <a:r>
              <a:rPr lang="pt-BR"/>
              <a:t>Clique para editar o texto mestre</a:t>
            </a:r>
          </a:p>
        </p:txBody>
      </p:sp>
    </p:spTree>
    <p:extLst>
      <p:ext uri="{BB962C8B-B14F-4D97-AF65-F5344CB8AC3E}">
        <p14:creationId xmlns:p14="http://schemas.microsoft.com/office/powerpoint/2010/main" val="144437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userDrawn="1"/>
        </p:nvSpPr>
        <p:spPr bwMode="auto">
          <a:xfrm>
            <a:off x="0" y="571500"/>
            <a:ext cx="7620000" cy="0"/>
          </a:xfrm>
          <a:prstGeom prst="line">
            <a:avLst/>
          </a:prstGeom>
          <a:noFill/>
          <a:ln w="25400">
            <a:solidFill>
              <a:srgbClr val="FF9900"/>
            </a:solidFill>
            <a:round/>
            <a:headEnd/>
            <a:tailEnd/>
          </a:ln>
          <a:effectLst/>
        </p:spPr>
        <p:txBody>
          <a:bodyPr/>
          <a:lstStyle/>
          <a:p>
            <a:pPr>
              <a:defRPr/>
            </a:pPr>
            <a:endParaRPr lang="pt-BR"/>
          </a:p>
        </p:txBody>
      </p:sp>
      <p:pic>
        <p:nvPicPr>
          <p:cNvPr id="1029" name="Picture 1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9407" y="1"/>
            <a:ext cx="459052" cy="51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3"/>
          <p:cNvGrpSpPr>
            <a:grpSpLocks/>
          </p:cNvGrpSpPr>
          <p:nvPr userDrawn="1"/>
        </p:nvGrpSpPr>
        <p:grpSpPr bwMode="auto">
          <a:xfrm>
            <a:off x="1683413" y="8670"/>
            <a:ext cx="1320271" cy="485510"/>
            <a:chOff x="2472" y="0"/>
            <a:chExt cx="998" cy="367"/>
          </a:xfrm>
        </p:grpSpPr>
        <p:sp>
          <p:nvSpPr>
            <p:cNvPr id="1043" name="Text Box 7"/>
            <p:cNvSpPr txBox="1">
              <a:spLocks noChangeArrowheads="1"/>
            </p:cNvSpPr>
            <p:nvPr userDrawn="1"/>
          </p:nvSpPr>
          <p:spPr bwMode="auto">
            <a:xfrm>
              <a:off x="2699" y="0"/>
              <a:ext cx="771" cy="360"/>
            </a:xfrm>
            <a:prstGeom prst="rect">
              <a:avLst/>
            </a:prstGeom>
            <a:solidFill>
              <a:srgbClr val="FFFFFF"/>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972" b="1" dirty="0">
                  <a:solidFill>
                    <a:srgbClr val="003399"/>
                  </a:solidFill>
                  <a:latin typeface="Tahoma" pitchFamily="34" charset="0"/>
                  <a:cs typeface="Arial" charset="0"/>
                </a:rPr>
                <a:t>Instituto de </a:t>
              </a:r>
              <a:r>
                <a:rPr lang="pt-BR" sz="972" b="1" dirty="0">
                  <a:solidFill>
                    <a:srgbClr val="003399"/>
                  </a:solidFill>
                  <a:latin typeface="Tahoma" pitchFamily="34" charset="0"/>
                  <a:cs typeface="Arial" charset="0"/>
                </a:rPr>
                <a:t>Economia</a:t>
              </a:r>
              <a:endParaRPr lang="en-US" sz="972" b="1" dirty="0">
                <a:solidFill>
                  <a:srgbClr val="003399"/>
                </a:solidFill>
                <a:latin typeface="Tahoma" pitchFamily="34" charset="0"/>
                <a:cs typeface="Arial" charset="0"/>
              </a:endParaRPr>
            </a:p>
          </p:txBody>
        </p:sp>
        <p:sp>
          <p:nvSpPr>
            <p:cNvPr id="1044" name="Text Box 8"/>
            <p:cNvSpPr txBox="1">
              <a:spLocks noChangeArrowheads="1"/>
            </p:cNvSpPr>
            <p:nvPr userDrawn="1"/>
          </p:nvSpPr>
          <p:spPr bwMode="auto">
            <a:xfrm>
              <a:off x="2472" y="103"/>
              <a:ext cx="317" cy="264"/>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pt-BR" sz="1667">
                  <a:solidFill>
                    <a:srgbClr val="003399"/>
                  </a:solidFill>
                  <a:latin typeface="Arial Rounded MT Bold" pitchFamily="34" charset="0"/>
                  <a:cs typeface="Arial" charset="0"/>
                </a:rPr>
                <a:t>IE</a:t>
              </a:r>
              <a:endParaRPr lang="en-US" sz="1667">
                <a:solidFill>
                  <a:srgbClr val="003399"/>
                </a:solidFill>
                <a:latin typeface="Arial Rounded MT Bold" pitchFamily="34" charset="0"/>
                <a:cs typeface="Arial" charset="0"/>
              </a:endParaRPr>
            </a:p>
          </p:txBody>
        </p:sp>
      </p:grpSp>
      <p:graphicFrame>
        <p:nvGraphicFramePr>
          <p:cNvPr id="2" name="Object 8"/>
          <p:cNvGraphicFramePr>
            <a:graphicFrameLocks noChangeAspect="1"/>
          </p:cNvGraphicFramePr>
          <p:nvPr userDrawn="1"/>
        </p:nvGraphicFramePr>
        <p:xfrm>
          <a:off x="6096002" y="127000"/>
          <a:ext cx="1341438" cy="398198"/>
        </p:xfrm>
        <a:graphic>
          <a:graphicData uri="http://schemas.openxmlformats.org/presentationml/2006/ole">
            <mc:AlternateContent xmlns:mc="http://schemas.openxmlformats.org/markup-compatibility/2006">
              <mc:Choice xmlns:v="urn:schemas-microsoft-com:vml" Requires="v">
                <p:oleObj name="Photo Editor Photo" r:id="rId15" imgW="2152951" imgH="638264" progId="">
                  <p:embed/>
                </p:oleObj>
              </mc:Choice>
              <mc:Fallback>
                <p:oleObj name="Photo Editor Photo" r:id="rId15" imgW="2152951" imgH="638264" progId="">
                  <p:embed/>
                  <p:pic>
                    <p:nvPicPr>
                      <p:cNvPr id="0"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2" y="127000"/>
                        <a:ext cx="1341438" cy="39819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8" name="Imagem 7" descr="Uma imagem contendo Texto&#10;&#10;Descrição gerada automaticamente">
            <a:extLst>
              <a:ext uri="{FF2B5EF4-FFF2-40B4-BE49-F238E27FC236}">
                <a16:creationId xmlns:a16="http://schemas.microsoft.com/office/drawing/2014/main" id="{01510C1A-6A59-4312-AB5C-274BE5B413E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810958" y="-33596"/>
            <a:ext cx="691058" cy="608403"/>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6" r:id="rId12"/>
  </p:sldLayoutIdLst>
  <p:txStyles>
    <p:titleStyle>
      <a:lvl1pPr algn="ctr" rtl="0" eaLnBrk="0" fontAlgn="base" hangingPunct="0">
        <a:spcBef>
          <a:spcPct val="0"/>
        </a:spcBef>
        <a:spcAft>
          <a:spcPct val="0"/>
        </a:spcAft>
        <a:defRPr sz="3056">
          <a:solidFill>
            <a:schemeClr val="tx2"/>
          </a:solidFill>
          <a:latin typeface="+mj-lt"/>
          <a:ea typeface="+mj-ea"/>
          <a:cs typeface="+mj-cs"/>
        </a:defRPr>
      </a:lvl1pPr>
      <a:lvl2pPr algn="ctr" rtl="0" eaLnBrk="0" fontAlgn="base" hangingPunct="0">
        <a:spcBef>
          <a:spcPct val="0"/>
        </a:spcBef>
        <a:spcAft>
          <a:spcPct val="0"/>
        </a:spcAft>
        <a:defRPr sz="3056">
          <a:solidFill>
            <a:schemeClr val="tx2"/>
          </a:solidFill>
          <a:latin typeface="Arial" charset="0"/>
        </a:defRPr>
      </a:lvl2pPr>
      <a:lvl3pPr algn="ctr" rtl="0" eaLnBrk="0" fontAlgn="base" hangingPunct="0">
        <a:spcBef>
          <a:spcPct val="0"/>
        </a:spcBef>
        <a:spcAft>
          <a:spcPct val="0"/>
        </a:spcAft>
        <a:defRPr sz="3056">
          <a:solidFill>
            <a:schemeClr val="tx2"/>
          </a:solidFill>
          <a:latin typeface="Arial" charset="0"/>
        </a:defRPr>
      </a:lvl3pPr>
      <a:lvl4pPr algn="ctr" rtl="0" eaLnBrk="0" fontAlgn="base" hangingPunct="0">
        <a:spcBef>
          <a:spcPct val="0"/>
        </a:spcBef>
        <a:spcAft>
          <a:spcPct val="0"/>
        </a:spcAft>
        <a:defRPr sz="3056">
          <a:solidFill>
            <a:schemeClr val="tx2"/>
          </a:solidFill>
          <a:latin typeface="Arial" charset="0"/>
        </a:defRPr>
      </a:lvl4pPr>
      <a:lvl5pPr algn="ctr" rtl="0" eaLnBrk="0" fontAlgn="base" hangingPunct="0">
        <a:spcBef>
          <a:spcPct val="0"/>
        </a:spcBef>
        <a:spcAft>
          <a:spcPct val="0"/>
        </a:spcAft>
        <a:defRPr sz="3056">
          <a:solidFill>
            <a:schemeClr val="tx2"/>
          </a:solidFill>
          <a:latin typeface="Arial" charset="0"/>
        </a:defRPr>
      </a:lvl5pPr>
      <a:lvl6pPr marL="317475" algn="ctr" rtl="0" fontAlgn="base">
        <a:spcBef>
          <a:spcPct val="0"/>
        </a:spcBef>
        <a:spcAft>
          <a:spcPct val="0"/>
        </a:spcAft>
        <a:defRPr sz="3056">
          <a:solidFill>
            <a:schemeClr val="tx2"/>
          </a:solidFill>
          <a:latin typeface="Arial" charset="0"/>
        </a:defRPr>
      </a:lvl6pPr>
      <a:lvl7pPr marL="634950" algn="ctr" rtl="0" fontAlgn="base">
        <a:spcBef>
          <a:spcPct val="0"/>
        </a:spcBef>
        <a:spcAft>
          <a:spcPct val="0"/>
        </a:spcAft>
        <a:defRPr sz="3056">
          <a:solidFill>
            <a:schemeClr val="tx2"/>
          </a:solidFill>
          <a:latin typeface="Arial" charset="0"/>
        </a:defRPr>
      </a:lvl7pPr>
      <a:lvl8pPr marL="952424" algn="ctr" rtl="0" fontAlgn="base">
        <a:spcBef>
          <a:spcPct val="0"/>
        </a:spcBef>
        <a:spcAft>
          <a:spcPct val="0"/>
        </a:spcAft>
        <a:defRPr sz="3056">
          <a:solidFill>
            <a:schemeClr val="tx2"/>
          </a:solidFill>
          <a:latin typeface="Arial" charset="0"/>
        </a:defRPr>
      </a:lvl8pPr>
      <a:lvl9pPr marL="1269898" algn="ctr" rtl="0" fontAlgn="base">
        <a:spcBef>
          <a:spcPct val="0"/>
        </a:spcBef>
        <a:spcAft>
          <a:spcPct val="0"/>
        </a:spcAft>
        <a:defRPr sz="3056">
          <a:solidFill>
            <a:schemeClr val="tx2"/>
          </a:solidFill>
          <a:latin typeface="Arial" charset="0"/>
        </a:defRPr>
      </a:lvl9pPr>
    </p:titleStyle>
    <p:bodyStyle>
      <a:lvl1pPr marL="238106" indent="-238106" algn="l" rtl="0" eaLnBrk="0" fontAlgn="base" hangingPunct="0">
        <a:spcBef>
          <a:spcPct val="20000"/>
        </a:spcBef>
        <a:spcAft>
          <a:spcPct val="0"/>
        </a:spcAft>
        <a:buChar char="•"/>
        <a:defRPr sz="2222">
          <a:solidFill>
            <a:schemeClr val="tx1"/>
          </a:solidFill>
          <a:latin typeface="+mn-lt"/>
          <a:ea typeface="+mn-ea"/>
          <a:cs typeface="+mn-cs"/>
        </a:defRPr>
      </a:lvl1pPr>
      <a:lvl2pPr marL="515896" indent="-198421" algn="l" rtl="0" eaLnBrk="0" fontAlgn="base" hangingPunct="0">
        <a:spcBef>
          <a:spcPct val="20000"/>
        </a:spcBef>
        <a:spcAft>
          <a:spcPct val="0"/>
        </a:spcAft>
        <a:buChar char="–"/>
        <a:defRPr sz="1944">
          <a:solidFill>
            <a:schemeClr val="tx1"/>
          </a:solidFill>
          <a:latin typeface="+mn-lt"/>
        </a:defRPr>
      </a:lvl2pPr>
      <a:lvl3pPr marL="793687" indent="-158737" algn="l" rtl="0" eaLnBrk="0" fontAlgn="base" hangingPunct="0">
        <a:spcBef>
          <a:spcPct val="20000"/>
        </a:spcBef>
        <a:spcAft>
          <a:spcPct val="0"/>
        </a:spcAft>
        <a:buChar char="•"/>
        <a:defRPr sz="1667">
          <a:solidFill>
            <a:schemeClr val="tx1"/>
          </a:solidFill>
          <a:latin typeface="+mn-lt"/>
        </a:defRPr>
      </a:lvl3pPr>
      <a:lvl4pPr marL="1111161" indent="-158737" algn="l" rtl="0" eaLnBrk="0" fontAlgn="base" hangingPunct="0">
        <a:spcBef>
          <a:spcPct val="20000"/>
        </a:spcBef>
        <a:spcAft>
          <a:spcPct val="0"/>
        </a:spcAft>
        <a:buChar char="–"/>
        <a:defRPr sz="1389">
          <a:solidFill>
            <a:schemeClr val="tx1"/>
          </a:solidFill>
          <a:latin typeface="+mn-lt"/>
        </a:defRPr>
      </a:lvl4pPr>
      <a:lvl5pPr marL="1428635" indent="-158737" algn="l" rtl="0" eaLnBrk="0" fontAlgn="base" hangingPunct="0">
        <a:spcBef>
          <a:spcPct val="20000"/>
        </a:spcBef>
        <a:spcAft>
          <a:spcPct val="0"/>
        </a:spcAft>
        <a:buChar char="»"/>
        <a:defRPr sz="1389">
          <a:solidFill>
            <a:schemeClr val="tx1"/>
          </a:solidFill>
          <a:latin typeface="+mn-lt"/>
        </a:defRPr>
      </a:lvl5pPr>
      <a:lvl6pPr marL="1746110" indent="-158737" algn="l" rtl="0" fontAlgn="base">
        <a:spcBef>
          <a:spcPct val="20000"/>
        </a:spcBef>
        <a:spcAft>
          <a:spcPct val="0"/>
        </a:spcAft>
        <a:buChar char="»"/>
        <a:defRPr sz="1389">
          <a:solidFill>
            <a:schemeClr val="tx1"/>
          </a:solidFill>
          <a:latin typeface="+mn-lt"/>
        </a:defRPr>
      </a:lvl6pPr>
      <a:lvl7pPr marL="2063585" indent="-158737" algn="l" rtl="0" fontAlgn="base">
        <a:spcBef>
          <a:spcPct val="20000"/>
        </a:spcBef>
        <a:spcAft>
          <a:spcPct val="0"/>
        </a:spcAft>
        <a:buChar char="»"/>
        <a:defRPr sz="1389">
          <a:solidFill>
            <a:schemeClr val="tx1"/>
          </a:solidFill>
          <a:latin typeface="+mn-lt"/>
        </a:defRPr>
      </a:lvl7pPr>
      <a:lvl8pPr marL="2381060" indent="-158737" algn="l" rtl="0" fontAlgn="base">
        <a:spcBef>
          <a:spcPct val="20000"/>
        </a:spcBef>
        <a:spcAft>
          <a:spcPct val="0"/>
        </a:spcAft>
        <a:buChar char="»"/>
        <a:defRPr sz="1389">
          <a:solidFill>
            <a:schemeClr val="tx1"/>
          </a:solidFill>
          <a:latin typeface="+mn-lt"/>
        </a:defRPr>
      </a:lvl8pPr>
      <a:lvl9pPr marL="2698534" indent="-158737" algn="l" rtl="0" fontAlgn="base">
        <a:spcBef>
          <a:spcPct val="20000"/>
        </a:spcBef>
        <a:spcAft>
          <a:spcPct val="0"/>
        </a:spcAft>
        <a:buChar char="»"/>
        <a:defRPr sz="1389">
          <a:solidFill>
            <a:schemeClr val="tx1"/>
          </a:solidFill>
          <a:latin typeface="+mn-lt"/>
        </a:defRPr>
      </a:lvl9pPr>
    </p:bodyStyle>
    <p:otherStyle>
      <a:defPPr>
        <a:defRPr lang="pt-BR"/>
      </a:defPPr>
      <a:lvl1pPr marL="0" algn="l" defTabSz="634950" rtl="0" eaLnBrk="1" latinLnBrk="0" hangingPunct="1">
        <a:defRPr sz="1250" kern="1200">
          <a:solidFill>
            <a:schemeClr val="tx1"/>
          </a:solidFill>
          <a:latin typeface="+mn-lt"/>
          <a:ea typeface="+mn-ea"/>
          <a:cs typeface="+mn-cs"/>
        </a:defRPr>
      </a:lvl1pPr>
      <a:lvl2pPr marL="317475" algn="l" defTabSz="634950" rtl="0" eaLnBrk="1" latinLnBrk="0" hangingPunct="1">
        <a:defRPr sz="1250" kern="1200">
          <a:solidFill>
            <a:schemeClr val="tx1"/>
          </a:solidFill>
          <a:latin typeface="+mn-lt"/>
          <a:ea typeface="+mn-ea"/>
          <a:cs typeface="+mn-cs"/>
        </a:defRPr>
      </a:lvl2pPr>
      <a:lvl3pPr marL="634950" algn="l" defTabSz="634950" rtl="0" eaLnBrk="1" latinLnBrk="0" hangingPunct="1">
        <a:defRPr sz="1250" kern="1200">
          <a:solidFill>
            <a:schemeClr val="tx1"/>
          </a:solidFill>
          <a:latin typeface="+mn-lt"/>
          <a:ea typeface="+mn-ea"/>
          <a:cs typeface="+mn-cs"/>
        </a:defRPr>
      </a:lvl3pPr>
      <a:lvl4pPr marL="952424" algn="l" defTabSz="634950" rtl="0" eaLnBrk="1" latinLnBrk="0" hangingPunct="1">
        <a:defRPr sz="1250" kern="1200">
          <a:solidFill>
            <a:schemeClr val="tx1"/>
          </a:solidFill>
          <a:latin typeface="+mn-lt"/>
          <a:ea typeface="+mn-ea"/>
          <a:cs typeface="+mn-cs"/>
        </a:defRPr>
      </a:lvl4pPr>
      <a:lvl5pPr marL="1269898" algn="l" defTabSz="634950" rtl="0" eaLnBrk="1" latinLnBrk="0" hangingPunct="1">
        <a:defRPr sz="1250" kern="1200">
          <a:solidFill>
            <a:schemeClr val="tx1"/>
          </a:solidFill>
          <a:latin typeface="+mn-lt"/>
          <a:ea typeface="+mn-ea"/>
          <a:cs typeface="+mn-cs"/>
        </a:defRPr>
      </a:lvl5pPr>
      <a:lvl6pPr marL="1587373" algn="l" defTabSz="634950" rtl="0" eaLnBrk="1" latinLnBrk="0" hangingPunct="1">
        <a:defRPr sz="1250" kern="1200">
          <a:solidFill>
            <a:schemeClr val="tx1"/>
          </a:solidFill>
          <a:latin typeface="+mn-lt"/>
          <a:ea typeface="+mn-ea"/>
          <a:cs typeface="+mn-cs"/>
        </a:defRPr>
      </a:lvl6pPr>
      <a:lvl7pPr marL="1904848" algn="l" defTabSz="634950" rtl="0" eaLnBrk="1" latinLnBrk="0" hangingPunct="1">
        <a:defRPr sz="1250" kern="1200">
          <a:solidFill>
            <a:schemeClr val="tx1"/>
          </a:solidFill>
          <a:latin typeface="+mn-lt"/>
          <a:ea typeface="+mn-ea"/>
          <a:cs typeface="+mn-cs"/>
        </a:defRPr>
      </a:lvl7pPr>
      <a:lvl8pPr marL="2222322" algn="l" defTabSz="634950" rtl="0" eaLnBrk="1" latinLnBrk="0" hangingPunct="1">
        <a:defRPr sz="1250" kern="1200">
          <a:solidFill>
            <a:schemeClr val="tx1"/>
          </a:solidFill>
          <a:latin typeface="+mn-lt"/>
          <a:ea typeface="+mn-ea"/>
          <a:cs typeface="+mn-cs"/>
        </a:defRPr>
      </a:lvl8pPr>
      <a:lvl9pPr marL="2539797" algn="l" defTabSz="634950" rtl="0" eaLnBrk="1" latinLnBrk="0" hangingPunct="1">
        <a:defRPr sz="1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29680" y="1236814"/>
            <a:ext cx="5500026" cy="13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ct val="30000"/>
              </a:spcBef>
            </a:pPr>
            <a:r>
              <a:rPr lang="es-ES" altLang="pt-BR" sz="1944" b="1" dirty="0"/>
              <a:t>La OFDI de Brasil hacia China: perfil y evolución en las dos primeras décadas del siglo XXI</a:t>
            </a:r>
            <a:endParaRPr lang="pt-BR" altLang="pt-BR" dirty="0"/>
          </a:p>
        </p:txBody>
      </p:sp>
      <p:sp>
        <p:nvSpPr>
          <p:cNvPr id="4100" name="Line 10"/>
          <p:cNvSpPr>
            <a:spLocks noChangeShapeType="1"/>
          </p:cNvSpPr>
          <p:nvPr/>
        </p:nvSpPr>
        <p:spPr bwMode="auto">
          <a:xfrm>
            <a:off x="713656" y="5377780"/>
            <a:ext cx="6350000" cy="0"/>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 name="CaixaDeTexto 2"/>
          <p:cNvSpPr txBox="1"/>
          <p:nvPr/>
        </p:nvSpPr>
        <p:spPr>
          <a:xfrm>
            <a:off x="4026024" y="3199151"/>
            <a:ext cx="2900323" cy="541110"/>
          </a:xfrm>
          <a:prstGeom prst="rect">
            <a:avLst/>
          </a:prstGeom>
          <a:noFill/>
        </p:spPr>
        <p:txBody>
          <a:bodyPr wrap="square" rtlCol="0">
            <a:spAutoFit/>
          </a:bodyPr>
          <a:lstStyle/>
          <a:p>
            <a:r>
              <a:rPr lang="pt-BR" sz="972" b="1" dirty="0"/>
              <a:t>Celio Hiratuka - Unicamp</a:t>
            </a:r>
          </a:p>
          <a:p>
            <a:r>
              <a:rPr lang="en-GB" sz="972" b="1" dirty="0"/>
              <a:t>NEIT e </a:t>
            </a:r>
            <a:r>
              <a:rPr lang="en-GB" sz="972" b="1" dirty="0" err="1"/>
              <a:t>Grupo</a:t>
            </a:r>
            <a:r>
              <a:rPr lang="en-GB" sz="972" b="1" dirty="0"/>
              <a:t> de </a:t>
            </a:r>
            <a:r>
              <a:rPr lang="en-GB" sz="972" b="1" dirty="0" err="1"/>
              <a:t>Estudos</a:t>
            </a:r>
            <a:r>
              <a:rPr lang="en-GB" sz="972" b="1" dirty="0"/>
              <a:t> </a:t>
            </a:r>
            <a:r>
              <a:rPr lang="en-GB" sz="972" b="1" dirty="0" err="1"/>
              <a:t>Brasil</a:t>
            </a:r>
            <a:r>
              <a:rPr lang="en-GB" sz="972" b="1" dirty="0"/>
              <a:t> China</a:t>
            </a:r>
          </a:p>
          <a:p>
            <a:r>
              <a:rPr lang="pt-BR" sz="972" b="1" dirty="0"/>
              <a:t>celiohiratuka@gmail.com</a:t>
            </a:r>
            <a:r>
              <a:rPr lang="pt-BR" sz="972" dirty="0"/>
              <a:t> </a:t>
            </a:r>
          </a:p>
        </p:txBody>
      </p:sp>
      <p:sp>
        <p:nvSpPr>
          <p:cNvPr id="2" name="Text Box 4">
            <a:extLst>
              <a:ext uri="{FF2B5EF4-FFF2-40B4-BE49-F238E27FC236}">
                <a16:creationId xmlns:a16="http://schemas.microsoft.com/office/drawing/2014/main" id="{50798F69-564A-5026-0E4A-ABFF80D0624E}"/>
              </a:ext>
            </a:extLst>
          </p:cNvPr>
          <p:cNvSpPr txBox="1">
            <a:spLocks noChangeArrowheads="1"/>
          </p:cNvSpPr>
          <p:nvPr/>
        </p:nvSpPr>
        <p:spPr bwMode="auto">
          <a:xfrm>
            <a:off x="504280" y="4478186"/>
            <a:ext cx="6768751" cy="69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ct val="30000"/>
              </a:spcBef>
            </a:pPr>
            <a:r>
              <a:rPr lang="es-ES" altLang="pt-BR" sz="1400" b="1" dirty="0"/>
              <a:t>Red ALC-China - </a:t>
            </a:r>
            <a:r>
              <a:rPr lang="es-ES" altLang="pt-BR" sz="1400" b="1" dirty="0" err="1"/>
              <a:t>Webinar</a:t>
            </a:r>
            <a:r>
              <a:rPr lang="es-ES" altLang="pt-BR" sz="1400" b="1" dirty="0"/>
              <a:t> sobre experiencias latinoamericanas de inversiones en China en el siglo XXI – 27/05/2024</a:t>
            </a:r>
            <a:endParaRPr lang="pt-BR" altLang="pt-B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CC7F6-4F05-306B-7D07-CB0B7E55BC7C}"/>
              </a:ext>
            </a:extLst>
          </p:cNvPr>
          <p:cNvSpPr>
            <a:spLocks noGrp="1"/>
          </p:cNvSpPr>
          <p:nvPr>
            <p:ph type="title"/>
          </p:nvPr>
        </p:nvSpPr>
        <p:spPr>
          <a:xfrm>
            <a:off x="381000" y="637255"/>
            <a:ext cx="6858000" cy="420046"/>
          </a:xfrm>
        </p:spPr>
        <p:txBody>
          <a:bodyPr/>
          <a:lstStyle/>
          <a:p>
            <a:r>
              <a:rPr lang="pt-BR" sz="2000" dirty="0"/>
              <a:t>WEG</a:t>
            </a:r>
          </a:p>
        </p:txBody>
      </p:sp>
      <p:sp>
        <p:nvSpPr>
          <p:cNvPr id="3" name="Espaço Reservado para Conteúdo 2">
            <a:extLst>
              <a:ext uri="{FF2B5EF4-FFF2-40B4-BE49-F238E27FC236}">
                <a16:creationId xmlns:a16="http://schemas.microsoft.com/office/drawing/2014/main" id="{19DC7F3E-C9BB-AE10-D997-3EA6DD6C2C48}"/>
              </a:ext>
            </a:extLst>
          </p:cNvPr>
          <p:cNvSpPr>
            <a:spLocks noGrp="1"/>
          </p:cNvSpPr>
          <p:nvPr>
            <p:ph idx="1"/>
          </p:nvPr>
        </p:nvSpPr>
        <p:spPr>
          <a:xfrm>
            <a:off x="209600" y="1057301"/>
            <a:ext cx="7344816" cy="3852923"/>
          </a:xfrm>
        </p:spPr>
        <p:txBody>
          <a:bodyPr/>
          <a:lstStyle/>
          <a:p>
            <a:r>
              <a:rPr lang="es-ES" sz="1400" dirty="0"/>
              <a:t>WEG </a:t>
            </a:r>
            <a:r>
              <a:rPr lang="es-ES" sz="1400" dirty="0" err="1"/>
              <a:t>és</a:t>
            </a:r>
            <a:r>
              <a:rPr lang="es-ES" sz="1400" dirty="0"/>
              <a:t> en una de las empresas brasileñas más globales. Los ingresos de la empresa en 2022 alcanzaron BRL 19,9 mil millones (alrededor de US$ 5,8 mil millones), de los cuales alrededor del 50% provinieron de ventas fuera de Brasil </a:t>
            </a:r>
          </a:p>
          <a:p>
            <a:r>
              <a:rPr lang="es-ES" sz="1400" dirty="0"/>
              <a:t>52 plantas industriales en 15 países de todo el mundo, empleando a unas 39.000 personas</a:t>
            </a:r>
            <a:endParaRPr lang="pt-BR" sz="1400" dirty="0"/>
          </a:p>
        </p:txBody>
      </p:sp>
      <p:pic>
        <p:nvPicPr>
          <p:cNvPr id="4" name="Imagem 3" descr="Uma imagem contendo Word&#10;&#10;Descrição gerada automaticamente">
            <a:extLst>
              <a:ext uri="{FF2B5EF4-FFF2-40B4-BE49-F238E27FC236}">
                <a16:creationId xmlns:a16="http://schemas.microsoft.com/office/drawing/2014/main" id="{4662A90D-7C03-F005-49E6-D8F90FD9A717}"/>
              </a:ext>
            </a:extLst>
          </p:cNvPr>
          <p:cNvPicPr>
            <a:picLocks noChangeAspect="1"/>
          </p:cNvPicPr>
          <p:nvPr/>
        </p:nvPicPr>
        <p:blipFill rotWithShape="1">
          <a:blip r:embed="rId2"/>
          <a:srcRect l="23871" t="30100" r="3222" b="15134"/>
          <a:stretch/>
        </p:blipFill>
        <p:spPr bwMode="auto">
          <a:xfrm>
            <a:off x="281608" y="2358623"/>
            <a:ext cx="7140911" cy="3091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29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C753D-683B-77C9-B092-9A362AF6A01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42C8F47-61BF-2347-121E-5FC4A088CED9}"/>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6E8570F0-3D95-5D72-FB4B-C2D315D91287}"/>
              </a:ext>
            </a:extLst>
          </p:cNvPr>
          <p:cNvPicPr>
            <a:picLocks noChangeAspect="1"/>
          </p:cNvPicPr>
          <p:nvPr/>
        </p:nvPicPr>
        <p:blipFill>
          <a:blip r:embed="rId2"/>
          <a:stretch>
            <a:fillRect/>
          </a:stretch>
        </p:blipFill>
        <p:spPr>
          <a:xfrm>
            <a:off x="123825" y="877280"/>
            <a:ext cx="7372350" cy="3990975"/>
          </a:xfrm>
          <a:prstGeom prst="rect">
            <a:avLst/>
          </a:prstGeom>
        </p:spPr>
      </p:pic>
    </p:spTree>
    <p:extLst>
      <p:ext uri="{BB962C8B-B14F-4D97-AF65-F5344CB8AC3E}">
        <p14:creationId xmlns:p14="http://schemas.microsoft.com/office/powerpoint/2010/main" val="322235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C9C3B-22FB-5E23-B225-B501E694E35E}"/>
              </a:ext>
            </a:extLst>
          </p:cNvPr>
          <p:cNvSpPr>
            <a:spLocks noGrp="1"/>
          </p:cNvSpPr>
          <p:nvPr>
            <p:ph type="title"/>
          </p:nvPr>
        </p:nvSpPr>
        <p:spPr/>
        <p:txBody>
          <a:bodyPr/>
          <a:lstStyle/>
          <a:p>
            <a:endParaRPr lang="pt-BR"/>
          </a:p>
        </p:txBody>
      </p:sp>
      <p:pic>
        <p:nvPicPr>
          <p:cNvPr id="9" name="Espaço Reservado para Conteúdo 8">
            <a:extLst>
              <a:ext uri="{FF2B5EF4-FFF2-40B4-BE49-F238E27FC236}">
                <a16:creationId xmlns:a16="http://schemas.microsoft.com/office/drawing/2014/main" id="{9C946474-094C-F331-353D-E8B5564FB5C0}"/>
              </a:ext>
            </a:extLst>
          </p:cNvPr>
          <p:cNvPicPr>
            <a:picLocks noGrp="1" noChangeAspect="1"/>
          </p:cNvPicPr>
          <p:nvPr>
            <p:ph idx="1"/>
          </p:nvPr>
        </p:nvPicPr>
        <p:blipFill rotWithShape="1">
          <a:blip r:embed="rId2"/>
          <a:srcRect l="2488" r="2488"/>
          <a:stretch/>
        </p:blipFill>
        <p:spPr>
          <a:xfrm>
            <a:off x="62732" y="3289548"/>
            <a:ext cx="3743775" cy="2249487"/>
          </a:xfrm>
        </p:spPr>
      </p:pic>
      <p:pic>
        <p:nvPicPr>
          <p:cNvPr id="5" name="Imagem 4">
            <a:extLst>
              <a:ext uri="{FF2B5EF4-FFF2-40B4-BE49-F238E27FC236}">
                <a16:creationId xmlns:a16="http://schemas.microsoft.com/office/drawing/2014/main" id="{662842E6-3D5D-CE0A-3821-439229C62B06}"/>
              </a:ext>
            </a:extLst>
          </p:cNvPr>
          <p:cNvPicPr>
            <a:picLocks noChangeAspect="1"/>
          </p:cNvPicPr>
          <p:nvPr/>
        </p:nvPicPr>
        <p:blipFill rotWithShape="1">
          <a:blip r:embed="rId3"/>
          <a:srcRect l="1264" r="2456"/>
          <a:stretch/>
        </p:blipFill>
        <p:spPr>
          <a:xfrm>
            <a:off x="91376" y="877280"/>
            <a:ext cx="3743775" cy="2364135"/>
          </a:xfrm>
          <a:prstGeom prst="rect">
            <a:avLst/>
          </a:prstGeom>
        </p:spPr>
      </p:pic>
      <p:pic>
        <p:nvPicPr>
          <p:cNvPr id="7" name="Imagem 6">
            <a:extLst>
              <a:ext uri="{FF2B5EF4-FFF2-40B4-BE49-F238E27FC236}">
                <a16:creationId xmlns:a16="http://schemas.microsoft.com/office/drawing/2014/main" id="{78C3A65A-9495-47C8-EE50-5D78E713FA44}"/>
              </a:ext>
            </a:extLst>
          </p:cNvPr>
          <p:cNvPicPr>
            <a:picLocks noChangeAspect="1"/>
          </p:cNvPicPr>
          <p:nvPr/>
        </p:nvPicPr>
        <p:blipFill>
          <a:blip r:embed="rId4"/>
          <a:stretch>
            <a:fillRect/>
          </a:stretch>
        </p:blipFill>
        <p:spPr>
          <a:xfrm>
            <a:off x="3863795" y="832658"/>
            <a:ext cx="3664830" cy="2408757"/>
          </a:xfrm>
          <a:prstGeom prst="rect">
            <a:avLst/>
          </a:prstGeom>
        </p:spPr>
      </p:pic>
      <p:pic>
        <p:nvPicPr>
          <p:cNvPr id="11" name="Imagem 10">
            <a:extLst>
              <a:ext uri="{FF2B5EF4-FFF2-40B4-BE49-F238E27FC236}">
                <a16:creationId xmlns:a16="http://schemas.microsoft.com/office/drawing/2014/main" id="{E0CD300C-88EE-4BA7-CDF5-240A55324487}"/>
              </a:ext>
            </a:extLst>
          </p:cNvPr>
          <p:cNvPicPr>
            <a:picLocks noChangeAspect="1"/>
          </p:cNvPicPr>
          <p:nvPr/>
        </p:nvPicPr>
        <p:blipFill>
          <a:blip r:embed="rId5"/>
          <a:stretch>
            <a:fillRect/>
          </a:stretch>
        </p:blipFill>
        <p:spPr>
          <a:xfrm>
            <a:off x="3863794" y="3295022"/>
            <a:ext cx="3664830" cy="2244013"/>
          </a:xfrm>
          <a:prstGeom prst="rect">
            <a:avLst/>
          </a:prstGeom>
        </p:spPr>
      </p:pic>
    </p:spTree>
    <p:extLst>
      <p:ext uri="{BB962C8B-B14F-4D97-AF65-F5344CB8AC3E}">
        <p14:creationId xmlns:p14="http://schemas.microsoft.com/office/powerpoint/2010/main" val="9527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500" y="625252"/>
            <a:ext cx="5715000" cy="420047"/>
          </a:xfrm>
        </p:spPr>
        <p:txBody>
          <a:bodyPr>
            <a:noAutofit/>
          </a:bodyPr>
          <a:lstStyle/>
          <a:p>
            <a:r>
              <a:rPr lang="pt-BR" sz="2400" dirty="0"/>
              <a:t>Embraer</a:t>
            </a:r>
          </a:p>
        </p:txBody>
      </p:sp>
      <p:sp>
        <p:nvSpPr>
          <p:cNvPr id="3" name="Espaço Reservado para Conteúdo 2"/>
          <p:cNvSpPr>
            <a:spLocks noGrp="1"/>
          </p:cNvSpPr>
          <p:nvPr>
            <p:ph idx="1"/>
          </p:nvPr>
        </p:nvSpPr>
        <p:spPr>
          <a:xfrm>
            <a:off x="281608" y="1273324"/>
            <a:ext cx="7056784" cy="4176464"/>
          </a:xfrm>
        </p:spPr>
        <p:txBody>
          <a:bodyPr>
            <a:normAutofit fontScale="85000" lnSpcReduction="20000"/>
          </a:bodyPr>
          <a:lstStyle/>
          <a:p>
            <a:pPr>
              <a:spcAft>
                <a:spcPts val="500"/>
              </a:spcAft>
            </a:pPr>
            <a:r>
              <a:rPr lang="es-ES" sz="1900" dirty="0"/>
              <a:t>En 2000, la empresa abrió su oficina de representación comercial en Beijing. Inició sus ventas en el país, con la entrega de 5 jets ERJ 145 en 2002</a:t>
            </a:r>
          </a:p>
          <a:p>
            <a:pPr>
              <a:spcAft>
                <a:spcPts val="500"/>
              </a:spcAft>
            </a:pPr>
            <a:r>
              <a:rPr lang="es-ES" sz="1900" dirty="0"/>
              <a:t>A finales del mismo año, anunció la construcción de su primera unidad de producción de aviones fuera de Brasil, em </a:t>
            </a:r>
            <a:r>
              <a:rPr lang="es-ES" sz="1900" dirty="0" err="1"/>
              <a:t>joint</a:t>
            </a:r>
            <a:r>
              <a:rPr lang="es-ES" sz="1900" dirty="0"/>
              <a:t>-venture </a:t>
            </a:r>
            <a:r>
              <a:rPr lang="es-ES" sz="1900" dirty="0" err="1"/>
              <a:t>com</a:t>
            </a:r>
            <a:r>
              <a:rPr lang="es-ES" sz="1900" dirty="0"/>
              <a:t> la Harbin </a:t>
            </a:r>
            <a:r>
              <a:rPr lang="es-ES" sz="1900" dirty="0" err="1"/>
              <a:t>Aircraft</a:t>
            </a:r>
            <a:r>
              <a:rPr lang="es-ES" sz="1900" dirty="0"/>
              <a:t> </a:t>
            </a:r>
            <a:r>
              <a:rPr lang="es-ES" sz="1900" dirty="0" err="1"/>
              <a:t>Industry</a:t>
            </a:r>
            <a:r>
              <a:rPr lang="es-ES" sz="1900" dirty="0"/>
              <a:t> </a:t>
            </a:r>
            <a:r>
              <a:rPr lang="es-ES" sz="1900" dirty="0" err="1"/>
              <a:t>Group</a:t>
            </a:r>
            <a:r>
              <a:rPr lang="es-ES" sz="1900" dirty="0"/>
              <a:t> Co. </a:t>
            </a:r>
            <a:r>
              <a:rPr lang="es-ES" sz="1900" dirty="0" err="1"/>
              <a:t>Ltd</a:t>
            </a:r>
            <a:r>
              <a:rPr lang="es-ES" sz="1900" dirty="0"/>
              <a:t> y </a:t>
            </a:r>
            <a:r>
              <a:rPr lang="es-ES" sz="1900" dirty="0" err="1"/>
              <a:t>Hafei</a:t>
            </a:r>
            <a:r>
              <a:rPr lang="es-ES" sz="1900" dirty="0"/>
              <a:t> </a:t>
            </a:r>
            <a:r>
              <a:rPr lang="es-ES" sz="1900" dirty="0" err="1"/>
              <a:t>Aviation</a:t>
            </a:r>
            <a:r>
              <a:rPr lang="es-ES" sz="1900" dirty="0"/>
              <a:t> </a:t>
            </a:r>
            <a:r>
              <a:rPr lang="es-ES" sz="1900" dirty="0" err="1"/>
              <a:t>Industry</a:t>
            </a:r>
            <a:r>
              <a:rPr lang="es-ES" sz="1900" dirty="0"/>
              <a:t> Co. Ltd., empresas controladas por China </a:t>
            </a:r>
            <a:r>
              <a:rPr lang="es-ES" sz="1900" dirty="0" err="1"/>
              <a:t>Aviation</a:t>
            </a:r>
            <a:r>
              <a:rPr lang="es-ES" sz="1900" dirty="0"/>
              <a:t> </a:t>
            </a:r>
            <a:r>
              <a:rPr lang="es-ES" sz="1900" dirty="0" err="1"/>
              <a:t>Industry</a:t>
            </a:r>
            <a:r>
              <a:rPr lang="es-ES" sz="1900" dirty="0"/>
              <a:t> </a:t>
            </a:r>
            <a:r>
              <a:rPr lang="es-ES" sz="1900" dirty="0" err="1"/>
              <a:t>Corporation</a:t>
            </a:r>
            <a:r>
              <a:rPr lang="es-ES" sz="1900" dirty="0"/>
              <a:t> II (AVIC II)</a:t>
            </a:r>
          </a:p>
          <a:p>
            <a:pPr>
              <a:spcAft>
                <a:spcPts val="500"/>
              </a:spcAft>
            </a:pPr>
            <a:r>
              <a:rPr lang="es-ES" sz="1900" dirty="0"/>
              <a:t>El contrato previa la producción bajo licencia de todas las versiones de la familia de aviones regionales para su venta en territorio chino. La inversión de capital total en la empresa conjunta fue de 25 millones de dólares, utilizados principalmente para establecer una nueva planta de producción, con una superficie de 24.000 m2 en Harbin, en el norte de China.</a:t>
            </a:r>
          </a:p>
          <a:p>
            <a:pPr>
              <a:spcAft>
                <a:spcPts val="500"/>
              </a:spcAft>
            </a:pPr>
            <a:r>
              <a:rPr lang="es-ES" sz="1900" dirty="0"/>
              <a:t>Embraer se estaba preparando para el lanzamiento de su nueva familia de aviones, denominada E-Jets (ERJ 170/190/195. La expectativa de la compañía era avanzar hacia la producción y venta de su próxima familia de aviones en China.</a:t>
            </a:r>
          </a:p>
          <a:p>
            <a:pPr>
              <a:spcAft>
                <a:spcPts val="500"/>
              </a:spcAft>
            </a:pP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640" y="625252"/>
            <a:ext cx="5715000" cy="420047"/>
          </a:xfrm>
        </p:spPr>
        <p:txBody>
          <a:bodyPr>
            <a:noAutofit/>
          </a:bodyPr>
          <a:lstStyle/>
          <a:p>
            <a:r>
              <a:rPr lang="pt-BR" sz="2400" dirty="0"/>
              <a:t>Embraer</a:t>
            </a:r>
          </a:p>
        </p:txBody>
      </p:sp>
      <p:sp>
        <p:nvSpPr>
          <p:cNvPr id="3" name="Espaço Reservado para Conteúdo 2"/>
          <p:cNvSpPr>
            <a:spLocks noGrp="1"/>
          </p:cNvSpPr>
          <p:nvPr>
            <p:ph idx="1"/>
          </p:nvPr>
        </p:nvSpPr>
        <p:spPr>
          <a:xfrm>
            <a:off x="155594" y="1201316"/>
            <a:ext cx="7308812" cy="4104456"/>
          </a:xfrm>
        </p:spPr>
        <p:txBody>
          <a:bodyPr>
            <a:noAutofit/>
          </a:bodyPr>
          <a:lstStyle/>
          <a:p>
            <a:pPr>
              <a:spcAft>
                <a:spcPts val="500"/>
              </a:spcAft>
            </a:pPr>
            <a:r>
              <a:rPr lang="es-ES" sz="1600" dirty="0"/>
              <a:t>Por el lado de China, la </a:t>
            </a:r>
            <a:r>
              <a:rPr lang="es-ES" sz="1600" dirty="0" err="1"/>
              <a:t>joint</a:t>
            </a:r>
            <a:r>
              <a:rPr lang="es-ES" sz="1600" dirty="0"/>
              <a:t>-venture fue parte de la estrategia de AVIC II de absorber capacidad productiva y tecnológica para avanzar en la producción para el mercado local.  Sin embargo, en 2008 el gobierno chino impulsó la fusión de las empresas AVIC I y AVIC II, formando la China </a:t>
            </a:r>
            <a:r>
              <a:rPr lang="es-ES" sz="1600" dirty="0" err="1"/>
              <a:t>Commercial</a:t>
            </a:r>
            <a:r>
              <a:rPr lang="es-ES" sz="1600" dirty="0"/>
              <a:t> </a:t>
            </a:r>
            <a:r>
              <a:rPr lang="es-ES" sz="1600" dirty="0" err="1"/>
              <a:t>Aircraft</a:t>
            </a:r>
            <a:r>
              <a:rPr lang="es-ES" sz="1600" dirty="0"/>
              <a:t> Co. (COMAC). </a:t>
            </a:r>
          </a:p>
          <a:p>
            <a:pPr>
              <a:spcAft>
                <a:spcPts val="500"/>
              </a:spcAft>
            </a:pPr>
            <a:r>
              <a:rPr lang="es-ES" sz="1600" dirty="0"/>
              <a:t>COMAC apuesta en la producción del avión ARJ-21, un avión con capacidad de hasta 90 </a:t>
            </a:r>
            <a:r>
              <a:rPr lang="es-ES" sz="1600" dirty="0" err="1"/>
              <a:t>assientos</a:t>
            </a:r>
            <a:r>
              <a:rPr lang="es-ES" sz="1600" dirty="0"/>
              <a:t>, que ha sido desarrollado desde principios de los años 2000 por AVIC I. En 2009 comenzó a realizar vuelos de prueba y fue certificado por la autoridad de aviación civil de China en 2014. En 2015 realizó su primera venta en el mercado chino.</a:t>
            </a:r>
          </a:p>
          <a:p>
            <a:pPr>
              <a:spcAft>
                <a:spcPts val="500"/>
              </a:spcAft>
            </a:pPr>
            <a:r>
              <a:rPr lang="es-ES" sz="1600" dirty="0"/>
              <a:t>Por tanto, representó en la práctica un competidor directo de Embraer, disputando la preferencia por las aerolíneas chinas en el proceso de compra. Después de haber producido y entregado más de 40 aviones en China hasta 2016, Embraer puso fin a la empresa conjunta en 2016.</a:t>
            </a:r>
            <a:endParaRPr lang="pt-BR" sz="1600" dirty="0"/>
          </a:p>
        </p:txBody>
      </p:sp>
    </p:spTree>
    <p:extLst>
      <p:ext uri="{BB962C8B-B14F-4D97-AF65-F5344CB8AC3E}">
        <p14:creationId xmlns:p14="http://schemas.microsoft.com/office/powerpoint/2010/main" val="281905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500" y="625252"/>
            <a:ext cx="5715000" cy="420047"/>
          </a:xfrm>
        </p:spPr>
        <p:txBody>
          <a:bodyPr>
            <a:noAutofit/>
          </a:bodyPr>
          <a:lstStyle/>
          <a:p>
            <a:r>
              <a:rPr lang="pt-BR" sz="2400" dirty="0" err="1"/>
              <a:t>Susano</a:t>
            </a:r>
            <a:endParaRPr lang="pt-BR" sz="2400" dirty="0"/>
          </a:p>
        </p:txBody>
      </p:sp>
      <p:sp>
        <p:nvSpPr>
          <p:cNvPr id="3" name="Espaço Reservado para Conteúdo 2"/>
          <p:cNvSpPr>
            <a:spLocks noGrp="1"/>
          </p:cNvSpPr>
          <p:nvPr>
            <p:ph idx="1"/>
          </p:nvPr>
        </p:nvSpPr>
        <p:spPr>
          <a:xfrm>
            <a:off x="281608" y="1129308"/>
            <a:ext cx="7056784" cy="4176464"/>
          </a:xfrm>
        </p:spPr>
        <p:txBody>
          <a:bodyPr>
            <a:normAutofit fontScale="77500" lnSpcReduction="20000"/>
          </a:bodyPr>
          <a:lstStyle/>
          <a:p>
            <a:pPr>
              <a:spcAft>
                <a:spcPts val="500"/>
              </a:spcAft>
            </a:pPr>
            <a:r>
              <a:rPr lang="es-ES" sz="1800" dirty="0"/>
              <a:t>Suzano adquirió </a:t>
            </a:r>
            <a:r>
              <a:rPr lang="es-ES" sz="1800" dirty="0" err="1"/>
              <a:t>FuturaGene</a:t>
            </a:r>
            <a:r>
              <a:rPr lang="es-ES" sz="1800" dirty="0"/>
              <a:t> en 2010, una empresa con sede en Israel especializada en investigación y desarrollo de biotecnología para silvicultura y biocombustibles</a:t>
            </a:r>
          </a:p>
          <a:p>
            <a:pPr>
              <a:spcAft>
                <a:spcPts val="500"/>
              </a:spcAft>
            </a:pPr>
            <a:r>
              <a:rPr lang="es-ES" sz="1800" dirty="0" err="1"/>
              <a:t>FutureGene</a:t>
            </a:r>
            <a:r>
              <a:rPr lang="es-ES" sz="1800" dirty="0"/>
              <a:t> operaba principalmente en Brasil, pero también en China. Las operaciones de </a:t>
            </a:r>
            <a:r>
              <a:rPr lang="es-ES" sz="1800" dirty="0" err="1"/>
              <a:t>FutureGene</a:t>
            </a:r>
            <a:r>
              <a:rPr lang="es-ES" sz="1800" dirty="0"/>
              <a:t> en China se caracterizaron por una fuerte interacción con universidades y centros de investigación</a:t>
            </a:r>
          </a:p>
          <a:p>
            <a:pPr>
              <a:spcAft>
                <a:spcPts val="500"/>
              </a:spcAft>
            </a:pPr>
            <a:r>
              <a:rPr lang="es-ES" sz="1800" dirty="0"/>
              <a:t>Un año después de ser comprada por Suzano, </a:t>
            </a:r>
            <a:r>
              <a:rPr lang="es-ES" sz="1800" dirty="0" err="1"/>
              <a:t>FuturaGene</a:t>
            </a:r>
            <a:r>
              <a:rPr lang="es-ES" sz="1800" dirty="0"/>
              <a:t> estableció un centro de I+D en </a:t>
            </a:r>
            <a:r>
              <a:rPr lang="es-ES" sz="1800" dirty="0" err="1"/>
              <a:t>Shanghai</a:t>
            </a:r>
            <a:r>
              <a:rPr lang="es-ES" sz="1800" dirty="0"/>
              <a:t>, que centralizó las actividades de investigación y coordinó las operaciones de campo en granjas de prueba chinos.</a:t>
            </a:r>
          </a:p>
          <a:p>
            <a:pPr>
              <a:spcAft>
                <a:spcPts val="500"/>
              </a:spcAft>
            </a:pPr>
            <a:r>
              <a:rPr lang="es-ES" dirty="0"/>
              <a:t>Si bien </a:t>
            </a:r>
            <a:r>
              <a:rPr lang="es-ES" dirty="0" err="1"/>
              <a:t>FuturaGene</a:t>
            </a:r>
            <a:r>
              <a:rPr lang="es-ES" dirty="0"/>
              <a:t> operó con autonomía de gestión, sus operaciones brindaron un puente hacia el potencial del mercado chino, no solo en términos de consumo de celulosa y papel, sino también de otros segmentos relacionados con la sostenibilidad y la resiliencia al cambio climático.</a:t>
            </a:r>
          </a:p>
          <a:p>
            <a:pPr>
              <a:spcAft>
                <a:spcPts val="500"/>
              </a:spcAft>
            </a:pPr>
            <a:r>
              <a:rPr lang="es-ES" dirty="0"/>
              <a:t>En  2022, Suzano anunció la construcción de un centro de innovación en China, con inversiones por US$ 10 millones. Ubicado en la Ciudad de las Ciencias de </a:t>
            </a:r>
            <a:r>
              <a:rPr lang="es-ES" dirty="0" err="1"/>
              <a:t>Zhangjiang</a:t>
            </a:r>
            <a:r>
              <a:rPr lang="es-ES" dirty="0"/>
              <a:t>, en </a:t>
            </a:r>
            <a:r>
              <a:rPr lang="es-ES" dirty="0" err="1"/>
              <a:t>Shanghai</a:t>
            </a:r>
            <a:r>
              <a:rPr lang="es-ES" dirty="0"/>
              <a:t>, Suzano China </a:t>
            </a:r>
            <a:r>
              <a:rPr lang="es-ES" dirty="0" err="1"/>
              <a:t>Innovability</a:t>
            </a:r>
            <a:r>
              <a:rPr lang="es-ES" dirty="0"/>
              <a:t> Hub buscará prospectar y atender a los clientes ante las crecientes necesidades de celulosa y nuevos materiales sustentables y de base biológica.</a:t>
            </a:r>
            <a:endParaRPr lang="pt-BR" dirty="0"/>
          </a:p>
        </p:txBody>
      </p:sp>
    </p:spTree>
    <p:extLst>
      <p:ext uri="{BB962C8B-B14F-4D97-AF65-F5344CB8AC3E}">
        <p14:creationId xmlns:p14="http://schemas.microsoft.com/office/powerpoint/2010/main" val="481998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34BDA-6861-32D2-EECC-19DE205CD999}"/>
              </a:ext>
            </a:extLst>
          </p:cNvPr>
          <p:cNvSpPr>
            <a:spLocks noGrp="1"/>
          </p:cNvSpPr>
          <p:nvPr>
            <p:ph type="title"/>
          </p:nvPr>
        </p:nvSpPr>
        <p:spPr>
          <a:xfrm>
            <a:off x="381000" y="637255"/>
            <a:ext cx="6858000" cy="420046"/>
          </a:xfrm>
        </p:spPr>
        <p:txBody>
          <a:bodyPr/>
          <a:lstStyle/>
          <a:p>
            <a:r>
              <a:rPr lang="pt-BR" dirty="0" err="1"/>
              <a:t>Conclusiones</a:t>
            </a:r>
            <a:endParaRPr lang="pt-BR" dirty="0"/>
          </a:p>
        </p:txBody>
      </p:sp>
      <p:sp>
        <p:nvSpPr>
          <p:cNvPr id="3" name="Espaço Reservado para Conteúdo 2">
            <a:extLst>
              <a:ext uri="{FF2B5EF4-FFF2-40B4-BE49-F238E27FC236}">
                <a16:creationId xmlns:a16="http://schemas.microsoft.com/office/drawing/2014/main" id="{AC22C102-0F88-54C4-0960-839757CCFE3B}"/>
              </a:ext>
            </a:extLst>
          </p:cNvPr>
          <p:cNvSpPr>
            <a:spLocks noGrp="1"/>
          </p:cNvSpPr>
          <p:nvPr>
            <p:ph idx="1"/>
          </p:nvPr>
        </p:nvSpPr>
        <p:spPr>
          <a:xfrm>
            <a:off x="381000" y="1201316"/>
            <a:ext cx="7029400" cy="3903822"/>
          </a:xfrm>
        </p:spPr>
        <p:txBody>
          <a:bodyPr/>
          <a:lstStyle/>
          <a:p>
            <a:r>
              <a:rPr lang="es-ES" dirty="0"/>
              <a:t>La inversión directa de empresas brasileñas en el mercado chino es pequeña y restringida a unas pocas grandes empresas </a:t>
            </a:r>
          </a:p>
          <a:p>
            <a:r>
              <a:rPr lang="es-ES" dirty="0"/>
              <a:t>La complejidad del mercado chino, la distancia cultural y la dificultad para lidiar con las regulaciones locales es un factor que desalienta a las empresas brasileñas a invertir en China (por ejemplo, el caso de Embraer).</a:t>
            </a:r>
          </a:p>
          <a:p>
            <a:r>
              <a:rPr lang="es-ES" dirty="0"/>
              <a:t>Las experiencias de WEG y Suzano muestran que operar en China requiere un esfuerzo de largo plazo, para garantizar un aprendizaje efectivo de las condiciones del mercado y de las formas de hacer negocios en China.</a:t>
            </a:r>
          </a:p>
        </p:txBody>
      </p:sp>
    </p:spTree>
    <p:extLst>
      <p:ext uri="{BB962C8B-B14F-4D97-AF65-F5344CB8AC3E}">
        <p14:creationId xmlns:p14="http://schemas.microsoft.com/office/powerpoint/2010/main" val="259458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34BDA-6861-32D2-EECC-19DE205CD999}"/>
              </a:ext>
            </a:extLst>
          </p:cNvPr>
          <p:cNvSpPr>
            <a:spLocks noGrp="1"/>
          </p:cNvSpPr>
          <p:nvPr>
            <p:ph type="title"/>
          </p:nvPr>
        </p:nvSpPr>
        <p:spPr>
          <a:xfrm>
            <a:off x="381000" y="583302"/>
            <a:ext cx="6858000" cy="420046"/>
          </a:xfrm>
        </p:spPr>
        <p:txBody>
          <a:bodyPr/>
          <a:lstStyle/>
          <a:p>
            <a:r>
              <a:rPr lang="pt-BR" dirty="0" err="1"/>
              <a:t>Recomendaciones</a:t>
            </a:r>
            <a:r>
              <a:rPr lang="pt-BR" dirty="0"/>
              <a:t> de política</a:t>
            </a:r>
          </a:p>
        </p:txBody>
      </p:sp>
      <p:sp>
        <p:nvSpPr>
          <p:cNvPr id="3" name="Espaço Reservado para Conteúdo 2">
            <a:extLst>
              <a:ext uri="{FF2B5EF4-FFF2-40B4-BE49-F238E27FC236}">
                <a16:creationId xmlns:a16="http://schemas.microsoft.com/office/drawing/2014/main" id="{AC22C102-0F88-54C4-0960-839757CCFE3B}"/>
              </a:ext>
            </a:extLst>
          </p:cNvPr>
          <p:cNvSpPr>
            <a:spLocks noGrp="1"/>
          </p:cNvSpPr>
          <p:nvPr>
            <p:ph idx="1"/>
          </p:nvPr>
        </p:nvSpPr>
        <p:spPr>
          <a:xfrm>
            <a:off x="381000" y="1345332"/>
            <a:ext cx="7029400" cy="3903822"/>
          </a:xfrm>
        </p:spPr>
        <p:txBody>
          <a:bodyPr/>
          <a:lstStyle/>
          <a:p>
            <a:r>
              <a:rPr lang="es-ES" sz="1600" dirty="0">
                <a:latin typeface="+mj-lt"/>
              </a:rPr>
              <a:t>Ampliación de las estructuras de apoyo a las empresas que buscan ampliar sus inversiones en China, especialmente las más pequeñas</a:t>
            </a:r>
          </a:p>
          <a:p>
            <a:r>
              <a:rPr lang="es-ES" sz="1600" dirty="0">
                <a:latin typeface="+mj-lt"/>
              </a:rPr>
              <a:t>Ampliar el apoyo a las inversiones en China, así como difundir información sobre regulaciones, incentivos, restricciones y oportunidades de inversión en China. Debido a las particularidades del mercado chino, su complejidad y la velocidad de los cambios, este es un esfuerzo que requiere una actualización constante.</a:t>
            </a:r>
          </a:p>
          <a:p>
            <a:r>
              <a:rPr lang="es-ES" sz="1600" dirty="0" err="1">
                <a:latin typeface="+mj-lt"/>
              </a:rPr>
              <a:t>Aumetar</a:t>
            </a:r>
            <a:r>
              <a:rPr lang="es-ES" sz="1600" dirty="0">
                <a:latin typeface="+mj-lt"/>
              </a:rPr>
              <a:t> los </a:t>
            </a:r>
            <a:r>
              <a:rPr lang="es-ES" sz="1600" dirty="0" err="1">
                <a:latin typeface="+mj-lt"/>
              </a:rPr>
              <a:t>esforzos</a:t>
            </a:r>
            <a:r>
              <a:rPr lang="es-ES" sz="1600" dirty="0">
                <a:latin typeface="+mj-lt"/>
              </a:rPr>
              <a:t> </a:t>
            </a:r>
            <a:r>
              <a:rPr lang="es-419" sz="1600" dirty="0">
                <a:effectLst/>
                <a:latin typeface="+mj-lt"/>
                <a:ea typeface="Aptos" panose="020B0004020202020204" pitchFamily="34" charset="0"/>
                <a:cs typeface="Times New Roman" panose="02020603050405020304" pitchFamily="18" charset="0"/>
              </a:rPr>
              <a:t>en áreas donde la inversión pueda impulsar el conocimiento y las capacidades mutuos. Para avanzar en segmentos más intensivos en conocimiento, tecnología y sostenibilidad, sería necesario realizar un análisis más profundo de sectores y empresas donde existe potencial de complementariedad entre intereses públicos y privados en ambos países</a:t>
            </a:r>
            <a:endParaRPr lang="pt-BR" sz="1600" dirty="0">
              <a:latin typeface="+mj-lt"/>
            </a:endParaRPr>
          </a:p>
        </p:txBody>
      </p:sp>
    </p:spTree>
    <p:extLst>
      <p:ext uri="{BB962C8B-B14F-4D97-AF65-F5344CB8AC3E}">
        <p14:creationId xmlns:p14="http://schemas.microsoft.com/office/powerpoint/2010/main" val="127978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Resumen</a:t>
            </a:r>
            <a:endParaRPr lang="pt-BR" dirty="0"/>
          </a:p>
        </p:txBody>
      </p:sp>
      <p:sp>
        <p:nvSpPr>
          <p:cNvPr id="3" name="Espaço Reservado para Conteúdo 2"/>
          <p:cNvSpPr>
            <a:spLocks noGrp="1"/>
          </p:cNvSpPr>
          <p:nvPr>
            <p:ph idx="1"/>
          </p:nvPr>
        </p:nvSpPr>
        <p:spPr>
          <a:xfrm>
            <a:off x="391640" y="1345332"/>
            <a:ext cx="7080787" cy="3323191"/>
          </a:xfrm>
        </p:spPr>
        <p:txBody>
          <a:bodyPr/>
          <a:lstStyle/>
          <a:p>
            <a:pPr>
              <a:lnSpc>
                <a:spcPct val="150000"/>
              </a:lnSpc>
            </a:pPr>
            <a:r>
              <a:rPr lang="es-ES" dirty="0"/>
              <a:t>Información macroeconómica sobre inversiones directas de Brasil en China</a:t>
            </a:r>
          </a:p>
          <a:p>
            <a:pPr>
              <a:lnSpc>
                <a:spcPct val="150000"/>
              </a:lnSpc>
            </a:pPr>
            <a:r>
              <a:rPr lang="es-ES" dirty="0"/>
              <a:t>Informaciones de empresas de inversiones y </a:t>
            </a:r>
            <a:r>
              <a:rPr lang="es-ES" i="1" dirty="0" err="1"/>
              <a:t>surveys</a:t>
            </a:r>
            <a:r>
              <a:rPr lang="es-ES" dirty="0"/>
              <a:t>  sobre empresas brasileñas que operan en China</a:t>
            </a:r>
          </a:p>
          <a:p>
            <a:pPr>
              <a:lnSpc>
                <a:spcPct val="150000"/>
              </a:lnSpc>
            </a:pPr>
            <a:r>
              <a:rPr lang="es-ES" dirty="0"/>
              <a:t>Estudios de caso: WEG, Embraer y Suzano</a:t>
            </a:r>
          </a:p>
          <a:p>
            <a:pPr>
              <a:lnSpc>
                <a:spcPct val="150000"/>
              </a:lnSpc>
            </a:pPr>
            <a:r>
              <a:rPr lang="es-ES" dirty="0"/>
              <a:t>Conclusiones</a:t>
            </a:r>
            <a:endParaRPr lang="pt-BR" dirty="0"/>
          </a:p>
        </p:txBody>
      </p:sp>
    </p:spTree>
    <p:extLst>
      <p:ext uri="{BB962C8B-B14F-4D97-AF65-F5344CB8AC3E}">
        <p14:creationId xmlns:p14="http://schemas.microsoft.com/office/powerpoint/2010/main" val="114175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2FF4E-3C41-8CBF-CE85-87B8CEAF89AD}"/>
              </a:ext>
            </a:extLst>
          </p:cNvPr>
          <p:cNvSpPr>
            <a:spLocks noGrp="1"/>
          </p:cNvSpPr>
          <p:nvPr>
            <p:ph type="title"/>
          </p:nvPr>
        </p:nvSpPr>
        <p:spPr/>
        <p:txBody>
          <a:bodyPr/>
          <a:lstStyle/>
          <a:p>
            <a:r>
              <a:rPr lang="pt-BR" sz="2000" dirty="0"/>
              <a:t>Brasil. </a:t>
            </a:r>
            <a:r>
              <a:rPr lang="pt-BR" sz="2000" dirty="0" err="1"/>
              <a:t>Flujos</a:t>
            </a:r>
            <a:r>
              <a:rPr lang="pt-BR" sz="2000" dirty="0"/>
              <a:t> Acumulados de OFDI e FDI. </a:t>
            </a:r>
            <a:r>
              <a:rPr lang="pt-BR" sz="2000" dirty="0" err="1"/>
              <a:t>millones</a:t>
            </a:r>
            <a:r>
              <a:rPr lang="pt-BR" sz="2000" dirty="0"/>
              <a:t> de dólares</a:t>
            </a:r>
          </a:p>
        </p:txBody>
      </p:sp>
      <p:sp>
        <p:nvSpPr>
          <p:cNvPr id="3" name="Espaço Reservado para Conteúdo 2">
            <a:extLst>
              <a:ext uri="{FF2B5EF4-FFF2-40B4-BE49-F238E27FC236}">
                <a16:creationId xmlns:a16="http://schemas.microsoft.com/office/drawing/2014/main" id="{67957D15-A959-7A52-CFBB-285E50280433}"/>
              </a:ext>
            </a:extLst>
          </p:cNvPr>
          <p:cNvSpPr>
            <a:spLocks noGrp="1"/>
          </p:cNvSpPr>
          <p:nvPr>
            <p:ph idx="1"/>
          </p:nvPr>
        </p:nvSpPr>
        <p:spPr/>
        <p:txBody>
          <a:bodyPr/>
          <a:lstStyle/>
          <a:p>
            <a:pPr marL="899160" indent="0" algn="just">
              <a:lnSpc>
                <a:spcPct val="150000"/>
              </a:lnSpc>
              <a:spcAft>
                <a:spcPts val="600"/>
              </a:spcAft>
              <a:buNone/>
            </a:pPr>
            <a:endParaRPr lang="es-E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800" kern="100" dirty="0">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800" kern="100" dirty="0">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r>
              <a:rPr lang="es-ES" sz="1800" kern="100" dirty="0">
                <a:effectLst/>
                <a:latin typeface="Times New Roman" panose="02020603050405020304" pitchFamily="18" charset="0"/>
                <a:ea typeface="Calibri" panose="020F0502020204030204" pitchFamily="34" charset="0"/>
                <a:cs typeface="Times New Roman" panose="02020603050405020304" pitchFamily="18" charset="0"/>
              </a:rPr>
              <a:t>Fuente: Elaboración propia con base en BCB (2022).</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a:extLst>
              <a:ext uri="{FF2B5EF4-FFF2-40B4-BE49-F238E27FC236}">
                <a16:creationId xmlns:a16="http://schemas.microsoft.com/office/drawing/2014/main" id="{E31DC231-0D66-C002-CD4A-442E6E64BC59}"/>
              </a:ext>
            </a:extLst>
          </p:cNvPr>
          <p:cNvPicPr>
            <a:picLocks noChangeAspect="1"/>
          </p:cNvPicPr>
          <p:nvPr/>
        </p:nvPicPr>
        <p:blipFill rotWithShape="1">
          <a:blip r:embed="rId2"/>
          <a:srcRect l="16679" r="16679" b="15461"/>
          <a:stretch/>
        </p:blipFill>
        <p:spPr>
          <a:xfrm>
            <a:off x="65584" y="1921396"/>
            <a:ext cx="7554416" cy="1961368"/>
          </a:xfrm>
          <a:prstGeom prst="rect">
            <a:avLst/>
          </a:prstGeom>
        </p:spPr>
      </p:pic>
    </p:spTree>
    <p:extLst>
      <p:ext uri="{BB962C8B-B14F-4D97-AF65-F5344CB8AC3E}">
        <p14:creationId xmlns:p14="http://schemas.microsoft.com/office/powerpoint/2010/main" val="358571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22FA9-7129-D743-29C1-FD93A39F0BB6}"/>
              </a:ext>
            </a:extLst>
          </p:cNvPr>
          <p:cNvSpPr>
            <a:spLocks noGrp="1"/>
          </p:cNvSpPr>
          <p:nvPr>
            <p:ph type="title"/>
          </p:nvPr>
        </p:nvSpPr>
        <p:spPr>
          <a:xfrm>
            <a:off x="381000" y="637255"/>
            <a:ext cx="6858000" cy="420046"/>
          </a:xfrm>
        </p:spPr>
        <p:txBody>
          <a:bodyPr/>
          <a:lstStyle/>
          <a:p>
            <a:r>
              <a:rPr lang="es-ES" sz="2000" dirty="0"/>
              <a:t>Flujos de Salida de Inversiones Directas de Brasil a China. En millones de dólares. 2003 a 2022.</a:t>
            </a:r>
            <a:endParaRPr lang="pt-BR" sz="2000" dirty="0"/>
          </a:p>
        </p:txBody>
      </p:sp>
      <p:pic>
        <p:nvPicPr>
          <p:cNvPr id="6" name="Espaço Reservado para Conteúdo 5">
            <a:extLst>
              <a:ext uri="{FF2B5EF4-FFF2-40B4-BE49-F238E27FC236}">
                <a16:creationId xmlns:a16="http://schemas.microsoft.com/office/drawing/2014/main" id="{9E27B9EA-610A-2424-1526-E2B6AC138781}"/>
              </a:ext>
            </a:extLst>
          </p:cNvPr>
          <p:cNvPicPr>
            <a:picLocks noGrp="1" noChangeAspect="1"/>
          </p:cNvPicPr>
          <p:nvPr>
            <p:ph idx="1"/>
          </p:nvPr>
        </p:nvPicPr>
        <p:blipFill>
          <a:blip r:embed="rId2"/>
          <a:stretch>
            <a:fillRect/>
          </a:stretch>
        </p:blipFill>
        <p:spPr>
          <a:xfrm>
            <a:off x="484958" y="1417340"/>
            <a:ext cx="6650083" cy="3744416"/>
          </a:xfrm>
          <a:prstGeom prst="rect">
            <a:avLst/>
          </a:prstGeom>
        </p:spPr>
      </p:pic>
    </p:spTree>
    <p:extLst>
      <p:ext uri="{BB962C8B-B14F-4D97-AF65-F5344CB8AC3E}">
        <p14:creationId xmlns:p14="http://schemas.microsoft.com/office/powerpoint/2010/main" val="261514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B41F8-0B5D-FC66-2F71-70BC1EDE1EBC}"/>
              </a:ext>
            </a:extLst>
          </p:cNvPr>
          <p:cNvSpPr>
            <a:spLocks noGrp="1"/>
          </p:cNvSpPr>
          <p:nvPr>
            <p:ph type="title"/>
          </p:nvPr>
        </p:nvSpPr>
        <p:spPr/>
        <p:txBody>
          <a:bodyPr/>
          <a:lstStyle/>
          <a:p>
            <a:r>
              <a:rPr lang="es-ES" sz="2000" dirty="0"/>
              <a:t>Inversiones de empresas brasileñas en China acumuladas entre 2003 y 2022. Desglose por sector. Millones de dólares y número de proyectos </a:t>
            </a:r>
            <a:endParaRPr lang="pt-BR" sz="2000" dirty="0"/>
          </a:p>
        </p:txBody>
      </p:sp>
      <p:pic>
        <p:nvPicPr>
          <p:cNvPr id="4" name="Imagem 3">
            <a:extLst>
              <a:ext uri="{FF2B5EF4-FFF2-40B4-BE49-F238E27FC236}">
                <a16:creationId xmlns:a16="http://schemas.microsoft.com/office/drawing/2014/main" id="{C0773709-37F9-16F9-71D1-1DEABF318316}"/>
              </a:ext>
            </a:extLst>
          </p:cNvPr>
          <p:cNvPicPr>
            <a:picLocks noChangeAspect="1"/>
          </p:cNvPicPr>
          <p:nvPr/>
        </p:nvPicPr>
        <p:blipFill rotWithShape="1">
          <a:blip r:embed="rId2"/>
          <a:srcRect r="4683" b="11558"/>
          <a:stretch/>
        </p:blipFill>
        <p:spPr>
          <a:xfrm>
            <a:off x="65584" y="1876116"/>
            <a:ext cx="7591359" cy="2686408"/>
          </a:xfrm>
          <a:prstGeom prst="rect">
            <a:avLst/>
          </a:prstGeom>
        </p:spPr>
      </p:pic>
      <p:sp>
        <p:nvSpPr>
          <p:cNvPr id="5" name="CaixaDeTexto 4">
            <a:extLst>
              <a:ext uri="{FF2B5EF4-FFF2-40B4-BE49-F238E27FC236}">
                <a16:creationId xmlns:a16="http://schemas.microsoft.com/office/drawing/2014/main" id="{E7950D76-2913-E568-1419-6B1C837B9ACF}"/>
              </a:ext>
            </a:extLst>
          </p:cNvPr>
          <p:cNvSpPr txBox="1"/>
          <p:nvPr/>
        </p:nvSpPr>
        <p:spPr>
          <a:xfrm>
            <a:off x="569640" y="4729708"/>
            <a:ext cx="2952328" cy="276999"/>
          </a:xfrm>
          <a:prstGeom prst="rect">
            <a:avLst/>
          </a:prstGeom>
          <a:noFill/>
        </p:spPr>
        <p:txBody>
          <a:bodyPr wrap="square" rtlCol="0">
            <a:spAutoFit/>
          </a:bodyPr>
          <a:lstStyle/>
          <a:p>
            <a:r>
              <a:rPr lang="pt-BR" sz="1200" dirty="0"/>
              <a:t>Fuente: FDI </a:t>
            </a:r>
            <a:r>
              <a:rPr lang="pt-BR" sz="1200" dirty="0" err="1"/>
              <a:t>Markets</a:t>
            </a:r>
            <a:endParaRPr lang="pt-BR" sz="1200" dirty="0"/>
          </a:p>
        </p:txBody>
      </p:sp>
    </p:spTree>
    <p:extLst>
      <p:ext uri="{BB962C8B-B14F-4D97-AF65-F5344CB8AC3E}">
        <p14:creationId xmlns:p14="http://schemas.microsoft.com/office/powerpoint/2010/main" val="248300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2FF4E-3C41-8CBF-CE85-87B8CEAF89AD}"/>
              </a:ext>
            </a:extLst>
          </p:cNvPr>
          <p:cNvSpPr>
            <a:spLocks noGrp="1"/>
          </p:cNvSpPr>
          <p:nvPr>
            <p:ph type="title"/>
          </p:nvPr>
        </p:nvSpPr>
        <p:spPr>
          <a:xfrm>
            <a:off x="209600" y="637254"/>
            <a:ext cx="7056784" cy="708078"/>
          </a:xfrm>
        </p:spPr>
        <p:txBody>
          <a:bodyPr/>
          <a:lstStyle/>
          <a:p>
            <a:r>
              <a:rPr lang="es-ES" sz="1800" dirty="0"/>
              <a:t>Empresas brasileñas en China, Encuesta del Consejo Empresarial Brasil-China (CEBC) 2012</a:t>
            </a:r>
            <a:endParaRPr lang="pt-BR" sz="1800" dirty="0"/>
          </a:p>
        </p:txBody>
      </p:sp>
      <p:sp>
        <p:nvSpPr>
          <p:cNvPr id="3" name="Espaço Reservado para Conteúdo 2">
            <a:extLst>
              <a:ext uri="{FF2B5EF4-FFF2-40B4-BE49-F238E27FC236}">
                <a16:creationId xmlns:a16="http://schemas.microsoft.com/office/drawing/2014/main" id="{67957D15-A959-7A52-CFBB-285E50280433}"/>
              </a:ext>
            </a:extLst>
          </p:cNvPr>
          <p:cNvSpPr>
            <a:spLocks noGrp="1"/>
          </p:cNvSpPr>
          <p:nvPr>
            <p:ph idx="1"/>
          </p:nvPr>
        </p:nvSpPr>
        <p:spPr>
          <a:xfrm rot="10800000" flipV="1">
            <a:off x="447011" y="4657700"/>
            <a:ext cx="6264695" cy="606674"/>
          </a:xfrm>
        </p:spPr>
        <p:txBody>
          <a:bodyPr/>
          <a:lstStyle/>
          <a:p>
            <a:pPr marL="899160" indent="0" algn="just">
              <a:lnSpc>
                <a:spcPct val="150000"/>
              </a:lnSpc>
              <a:spcAft>
                <a:spcPts val="600"/>
              </a:spcAft>
              <a:buNone/>
            </a:pPr>
            <a:endParaRPr lang="es-E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r>
              <a:rPr lang="es-ES" sz="1100" kern="100" dirty="0">
                <a:effectLst/>
                <a:latin typeface="Times New Roman" panose="02020603050405020304" pitchFamily="18" charset="0"/>
                <a:ea typeface="Calibri" panose="020F0502020204030204" pitchFamily="34" charset="0"/>
                <a:cs typeface="Times New Roman" panose="02020603050405020304" pitchFamily="18" charset="0"/>
              </a:rPr>
              <a:t>Fuente: CEBC (2012)</a:t>
            </a:r>
            <a:endParaRPr lang="es-ES"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3457556B-8D9D-C74D-8908-29F1565F03BD}"/>
              </a:ext>
            </a:extLst>
          </p:cNvPr>
          <p:cNvPicPr>
            <a:picLocks noChangeAspect="1"/>
          </p:cNvPicPr>
          <p:nvPr/>
        </p:nvPicPr>
        <p:blipFill rotWithShape="1">
          <a:blip r:embed="rId2"/>
          <a:srcRect r="43336" b="20797"/>
          <a:stretch/>
        </p:blipFill>
        <p:spPr>
          <a:xfrm>
            <a:off x="1101051" y="1561356"/>
            <a:ext cx="5417897" cy="1728192"/>
          </a:xfrm>
          <a:prstGeom prst="rect">
            <a:avLst/>
          </a:prstGeom>
        </p:spPr>
      </p:pic>
      <p:pic>
        <p:nvPicPr>
          <p:cNvPr id="6" name="Imagem 5">
            <a:extLst>
              <a:ext uri="{FF2B5EF4-FFF2-40B4-BE49-F238E27FC236}">
                <a16:creationId xmlns:a16="http://schemas.microsoft.com/office/drawing/2014/main" id="{889AF3F9-306C-EC0A-747F-3FFB50828519}"/>
              </a:ext>
            </a:extLst>
          </p:cNvPr>
          <p:cNvPicPr>
            <a:picLocks noChangeAspect="1"/>
          </p:cNvPicPr>
          <p:nvPr/>
        </p:nvPicPr>
        <p:blipFill rotWithShape="1">
          <a:blip r:embed="rId3"/>
          <a:srcRect r="34691" b="19517"/>
          <a:stretch/>
        </p:blipFill>
        <p:spPr>
          <a:xfrm>
            <a:off x="836716" y="3385234"/>
            <a:ext cx="5812483" cy="1879141"/>
          </a:xfrm>
          <a:prstGeom prst="rect">
            <a:avLst/>
          </a:prstGeom>
        </p:spPr>
      </p:pic>
    </p:spTree>
    <p:extLst>
      <p:ext uri="{BB962C8B-B14F-4D97-AF65-F5344CB8AC3E}">
        <p14:creationId xmlns:p14="http://schemas.microsoft.com/office/powerpoint/2010/main" val="282380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2FF4E-3C41-8CBF-CE85-87B8CEAF89AD}"/>
              </a:ext>
            </a:extLst>
          </p:cNvPr>
          <p:cNvSpPr>
            <a:spLocks noGrp="1"/>
          </p:cNvSpPr>
          <p:nvPr>
            <p:ph type="title"/>
          </p:nvPr>
        </p:nvSpPr>
        <p:spPr>
          <a:xfrm>
            <a:off x="209600" y="637254"/>
            <a:ext cx="7056784" cy="708078"/>
          </a:xfrm>
        </p:spPr>
        <p:txBody>
          <a:bodyPr/>
          <a:lstStyle/>
          <a:p>
            <a:r>
              <a:rPr lang="es-ES" sz="1800" dirty="0"/>
              <a:t>Empresas brasileñas en China, Encuesta del Consejo Empresarial Brasil-China (CEBC) 2012</a:t>
            </a:r>
            <a:endParaRPr lang="pt-BR" sz="1800" dirty="0"/>
          </a:p>
        </p:txBody>
      </p:sp>
      <p:sp>
        <p:nvSpPr>
          <p:cNvPr id="3" name="Espaço Reservado para Conteúdo 2">
            <a:extLst>
              <a:ext uri="{FF2B5EF4-FFF2-40B4-BE49-F238E27FC236}">
                <a16:creationId xmlns:a16="http://schemas.microsoft.com/office/drawing/2014/main" id="{67957D15-A959-7A52-CFBB-285E50280433}"/>
              </a:ext>
            </a:extLst>
          </p:cNvPr>
          <p:cNvSpPr>
            <a:spLocks noGrp="1"/>
          </p:cNvSpPr>
          <p:nvPr>
            <p:ph idx="1"/>
          </p:nvPr>
        </p:nvSpPr>
        <p:spPr>
          <a:xfrm rot="10800000" flipV="1">
            <a:off x="447011" y="4657700"/>
            <a:ext cx="6264695" cy="606674"/>
          </a:xfrm>
        </p:spPr>
        <p:txBody>
          <a:bodyPr/>
          <a:lstStyle/>
          <a:p>
            <a:pPr marL="899160" indent="0" algn="just">
              <a:lnSpc>
                <a:spcPct val="150000"/>
              </a:lnSpc>
              <a:spcAft>
                <a:spcPts val="600"/>
              </a:spcAft>
              <a:buNone/>
            </a:pPr>
            <a:endParaRPr lang="es-E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r>
              <a:rPr lang="es-ES" sz="1100" kern="100" dirty="0">
                <a:effectLst/>
                <a:latin typeface="Times New Roman" panose="02020603050405020304" pitchFamily="18" charset="0"/>
                <a:ea typeface="Calibri" panose="020F0502020204030204" pitchFamily="34" charset="0"/>
                <a:cs typeface="Times New Roman" panose="02020603050405020304" pitchFamily="18" charset="0"/>
              </a:rPr>
              <a:t>Fuente: CEBC (2012)</a:t>
            </a:r>
            <a:endParaRPr lang="es-ES"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899160" indent="0" algn="just">
              <a:lnSpc>
                <a:spcPct val="150000"/>
              </a:lnSpc>
              <a:spcAft>
                <a:spcPts val="600"/>
              </a:spcAft>
              <a:buNone/>
            </a:pPr>
            <a:endParaRPr lang="es-E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3457556B-8D9D-C74D-8908-29F1565F03BD}"/>
              </a:ext>
            </a:extLst>
          </p:cNvPr>
          <p:cNvPicPr>
            <a:picLocks noChangeAspect="1"/>
          </p:cNvPicPr>
          <p:nvPr/>
        </p:nvPicPr>
        <p:blipFill rotWithShape="1">
          <a:blip r:embed="rId2"/>
          <a:srcRect r="43336" b="20797"/>
          <a:stretch/>
        </p:blipFill>
        <p:spPr>
          <a:xfrm>
            <a:off x="1101051" y="1561356"/>
            <a:ext cx="5417897" cy="1728192"/>
          </a:xfrm>
          <a:prstGeom prst="rect">
            <a:avLst/>
          </a:prstGeom>
        </p:spPr>
      </p:pic>
      <p:pic>
        <p:nvPicPr>
          <p:cNvPr id="6" name="Imagem 5">
            <a:extLst>
              <a:ext uri="{FF2B5EF4-FFF2-40B4-BE49-F238E27FC236}">
                <a16:creationId xmlns:a16="http://schemas.microsoft.com/office/drawing/2014/main" id="{889AF3F9-306C-EC0A-747F-3FFB50828519}"/>
              </a:ext>
            </a:extLst>
          </p:cNvPr>
          <p:cNvPicPr>
            <a:picLocks noChangeAspect="1"/>
          </p:cNvPicPr>
          <p:nvPr/>
        </p:nvPicPr>
        <p:blipFill rotWithShape="1">
          <a:blip r:embed="rId3"/>
          <a:srcRect r="34691" b="19517"/>
          <a:stretch/>
        </p:blipFill>
        <p:spPr>
          <a:xfrm>
            <a:off x="836716" y="3385234"/>
            <a:ext cx="5812483" cy="1879141"/>
          </a:xfrm>
          <a:prstGeom prst="rect">
            <a:avLst/>
          </a:prstGeom>
        </p:spPr>
      </p:pic>
    </p:spTree>
    <p:extLst>
      <p:ext uri="{BB962C8B-B14F-4D97-AF65-F5344CB8AC3E}">
        <p14:creationId xmlns:p14="http://schemas.microsoft.com/office/powerpoint/2010/main" val="131625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2B26E-F6E9-0567-B7AD-A143B1D695C2}"/>
              </a:ext>
            </a:extLst>
          </p:cNvPr>
          <p:cNvSpPr>
            <a:spLocks noGrp="1"/>
          </p:cNvSpPr>
          <p:nvPr>
            <p:ph type="title"/>
          </p:nvPr>
        </p:nvSpPr>
        <p:spPr/>
        <p:txBody>
          <a:bodyPr/>
          <a:lstStyle/>
          <a:p>
            <a:r>
              <a:rPr lang="pt-BR" sz="2000" dirty="0" err="1"/>
              <a:t>Encuesta</a:t>
            </a:r>
            <a:r>
              <a:rPr lang="pt-BR" sz="2000" dirty="0"/>
              <a:t> CEBEC (2012) </a:t>
            </a:r>
            <a:r>
              <a:rPr lang="pt-BR" sz="2000" dirty="0" err="1"/>
              <a:t>Principales</a:t>
            </a:r>
            <a:r>
              <a:rPr lang="pt-BR" sz="2000" dirty="0"/>
              <a:t> </a:t>
            </a:r>
            <a:r>
              <a:rPr lang="pt-BR" sz="2000" dirty="0" err="1"/>
              <a:t>dificultades</a:t>
            </a:r>
            <a:r>
              <a:rPr lang="pt-BR" sz="2000" dirty="0"/>
              <a:t> encontradas por </a:t>
            </a:r>
            <a:r>
              <a:rPr lang="pt-BR" sz="2000" dirty="0" err="1"/>
              <a:t>las</a:t>
            </a:r>
            <a:r>
              <a:rPr lang="pt-BR" sz="2000" dirty="0"/>
              <a:t> empresas </a:t>
            </a:r>
            <a:r>
              <a:rPr lang="pt-BR" sz="2000" dirty="0" err="1"/>
              <a:t>brasileñas</a:t>
            </a:r>
            <a:endParaRPr lang="pt-BR" sz="2000" dirty="0"/>
          </a:p>
        </p:txBody>
      </p:sp>
      <p:sp>
        <p:nvSpPr>
          <p:cNvPr id="3" name="Espaço Reservado para Conteúdo 2">
            <a:extLst>
              <a:ext uri="{FF2B5EF4-FFF2-40B4-BE49-F238E27FC236}">
                <a16:creationId xmlns:a16="http://schemas.microsoft.com/office/drawing/2014/main" id="{F6C84920-748A-9CF1-4889-6EC098F7902D}"/>
              </a:ext>
            </a:extLst>
          </p:cNvPr>
          <p:cNvSpPr>
            <a:spLocks noGrp="1"/>
          </p:cNvSpPr>
          <p:nvPr>
            <p:ph idx="1"/>
          </p:nvPr>
        </p:nvSpPr>
        <p:spPr>
          <a:xfrm>
            <a:off x="381000" y="1633364"/>
            <a:ext cx="7065404" cy="3771636"/>
          </a:xfrm>
        </p:spPr>
        <p:txBody>
          <a:bodyPr/>
          <a:lstStyle/>
          <a:p>
            <a:pPr marL="0" indent="0" defTabSz="180000">
              <a:spcBef>
                <a:spcPts val="0"/>
              </a:spcBef>
              <a:spcAft>
                <a:spcPts val="600"/>
              </a:spcAft>
              <a:buNone/>
            </a:pPr>
            <a:r>
              <a:rPr lang="es-ES" sz="1600" dirty="0"/>
              <a:t>a)	Diferencias de hábitos y cultura y falta de preparación previa para afrontar estas diferencias.</a:t>
            </a:r>
          </a:p>
          <a:p>
            <a:pPr marL="0" indent="0" defTabSz="180000">
              <a:spcBef>
                <a:spcPts val="0"/>
              </a:spcBef>
              <a:spcAft>
                <a:spcPts val="600"/>
              </a:spcAft>
              <a:buNone/>
            </a:pPr>
            <a:r>
              <a:rPr lang="es-ES" sz="1600" dirty="0"/>
              <a:t>b)	La falta de entendimiento y conocimiento sobre cómo ingresar a China y lidiar con las diversas instancias del gobierno chino, así como las restricciones del gobierno chino para proyectos en sectores regulados.</a:t>
            </a:r>
          </a:p>
          <a:p>
            <a:pPr marL="0" indent="0" defTabSz="180000">
              <a:spcBef>
                <a:spcPts val="0"/>
              </a:spcBef>
              <a:spcAft>
                <a:spcPts val="600"/>
              </a:spcAft>
              <a:buNone/>
            </a:pPr>
            <a:r>
              <a:rPr lang="es-ES" sz="1600" dirty="0"/>
              <a:t>c)	 El desajuste entre los objetivos estratégicos de las empresas brasileñas y los socios chinos cuando se establecieron empresas conjuntas.</a:t>
            </a:r>
          </a:p>
          <a:p>
            <a:pPr marL="0" indent="0" defTabSz="180000">
              <a:spcBef>
                <a:spcPts val="0"/>
              </a:spcBef>
              <a:spcAft>
                <a:spcPts val="600"/>
              </a:spcAft>
              <a:buNone/>
            </a:pPr>
            <a:r>
              <a:rPr lang="es-ES" sz="1600" dirty="0"/>
              <a:t>d)	El no reconocimiento de los estándares internacionales adoptados por el sistema jurídico chino, especialmente en materia de propiedad intelectual.</a:t>
            </a:r>
          </a:p>
          <a:p>
            <a:pPr marL="0" indent="0" defTabSz="180000">
              <a:spcBef>
                <a:spcPts val="0"/>
              </a:spcBef>
              <a:spcAft>
                <a:spcPts val="600"/>
              </a:spcAft>
              <a:buNone/>
            </a:pPr>
            <a:r>
              <a:rPr lang="es-ES" sz="1600" dirty="0"/>
              <a:t>e)	Dificultades para establecer una red de proveedores confiables, la inadecuada calificación de la mano de obra y las dificultades para establecer canales de venta chinos.</a:t>
            </a:r>
          </a:p>
          <a:p>
            <a:endParaRPr lang="pt-BR" dirty="0"/>
          </a:p>
        </p:txBody>
      </p:sp>
    </p:spTree>
    <p:extLst>
      <p:ext uri="{BB962C8B-B14F-4D97-AF65-F5344CB8AC3E}">
        <p14:creationId xmlns:p14="http://schemas.microsoft.com/office/powerpoint/2010/main" val="153429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D7790-87E3-3912-A510-207B3589EFB5}"/>
              </a:ext>
            </a:extLst>
          </p:cNvPr>
          <p:cNvSpPr>
            <a:spLocks noGrp="1"/>
          </p:cNvSpPr>
          <p:nvPr>
            <p:ph type="title"/>
          </p:nvPr>
        </p:nvSpPr>
        <p:spPr>
          <a:xfrm>
            <a:off x="209600" y="774464"/>
            <a:ext cx="6858000" cy="480053"/>
          </a:xfrm>
        </p:spPr>
        <p:txBody>
          <a:bodyPr/>
          <a:lstStyle/>
          <a:p>
            <a:r>
              <a:rPr lang="es-ES" dirty="0"/>
              <a:t>Empresas brasileñas en China. 2019</a:t>
            </a:r>
            <a:endParaRPr lang="pt-BR" dirty="0"/>
          </a:p>
        </p:txBody>
      </p:sp>
      <p:sp>
        <p:nvSpPr>
          <p:cNvPr id="3" name="Espaço Reservado para Conteúdo 2">
            <a:extLst>
              <a:ext uri="{FF2B5EF4-FFF2-40B4-BE49-F238E27FC236}">
                <a16:creationId xmlns:a16="http://schemas.microsoft.com/office/drawing/2014/main" id="{8146DAF4-4984-0B82-B111-19F31E7EACA8}"/>
              </a:ext>
            </a:extLst>
          </p:cNvPr>
          <p:cNvSpPr>
            <a:spLocks noGrp="1"/>
          </p:cNvSpPr>
          <p:nvPr>
            <p:ph idx="1"/>
          </p:nvPr>
        </p:nvSpPr>
        <p:spPr/>
        <p:txBody>
          <a:bodyPr/>
          <a:lstStyle/>
          <a:p>
            <a:endParaRPr lang="pt-BR" dirty="0"/>
          </a:p>
        </p:txBody>
      </p:sp>
      <p:pic>
        <p:nvPicPr>
          <p:cNvPr id="5" name="Imagem 4">
            <a:extLst>
              <a:ext uri="{FF2B5EF4-FFF2-40B4-BE49-F238E27FC236}">
                <a16:creationId xmlns:a16="http://schemas.microsoft.com/office/drawing/2014/main" id="{4E8D9DED-7F2B-EB65-B185-DA87FFE60DB8}"/>
              </a:ext>
            </a:extLst>
          </p:cNvPr>
          <p:cNvPicPr>
            <a:picLocks noChangeAspect="1"/>
          </p:cNvPicPr>
          <p:nvPr/>
        </p:nvPicPr>
        <p:blipFill rotWithShape="1">
          <a:blip r:embed="rId2"/>
          <a:srcRect r="15904"/>
          <a:stretch/>
        </p:blipFill>
        <p:spPr>
          <a:xfrm>
            <a:off x="137592" y="1561356"/>
            <a:ext cx="7194944" cy="2756890"/>
          </a:xfrm>
          <a:prstGeom prst="rect">
            <a:avLst/>
          </a:prstGeom>
        </p:spPr>
      </p:pic>
    </p:spTree>
    <p:extLst>
      <p:ext uri="{BB962C8B-B14F-4D97-AF65-F5344CB8AC3E}">
        <p14:creationId xmlns:p14="http://schemas.microsoft.com/office/powerpoint/2010/main" val="2473755322"/>
      </p:ext>
    </p:extLst>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10131</TotalTime>
  <Words>1207</Words>
  <Application>Microsoft Office PowerPoint</Application>
  <PresentationFormat>Personalizar</PresentationFormat>
  <Paragraphs>62</Paragraphs>
  <Slides>17</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17</vt:i4>
      </vt:variant>
    </vt:vector>
  </HeadingPairs>
  <TitlesOfParts>
    <vt:vector size="24" baseType="lpstr">
      <vt:lpstr>Arial</vt:lpstr>
      <vt:lpstr>Arial Rounded MT Bold</vt:lpstr>
      <vt:lpstr>Calibri</vt:lpstr>
      <vt:lpstr>Tahoma</vt:lpstr>
      <vt:lpstr>Times New Roman</vt:lpstr>
      <vt:lpstr>Design padrão</vt:lpstr>
      <vt:lpstr>Photo Editor Photo</vt:lpstr>
      <vt:lpstr>Apresentação do PowerPoint</vt:lpstr>
      <vt:lpstr>Resumen</vt:lpstr>
      <vt:lpstr>Brasil. Flujos Acumulados de OFDI e FDI. millones de dólares</vt:lpstr>
      <vt:lpstr>Flujos de Salida de Inversiones Directas de Brasil a China. En millones de dólares. 2003 a 2022.</vt:lpstr>
      <vt:lpstr>Inversiones de empresas brasileñas en China acumuladas entre 2003 y 2022. Desglose por sector. Millones de dólares y número de proyectos </vt:lpstr>
      <vt:lpstr>Empresas brasileñas en China, Encuesta del Consejo Empresarial Brasil-China (CEBC) 2012</vt:lpstr>
      <vt:lpstr>Empresas brasileñas en China, Encuesta del Consejo Empresarial Brasil-China (CEBC) 2012</vt:lpstr>
      <vt:lpstr>Encuesta CEBEC (2012) Principales dificultades encontradas por las empresas brasileñas</vt:lpstr>
      <vt:lpstr>Empresas brasileñas en China. 2019</vt:lpstr>
      <vt:lpstr>WEG</vt:lpstr>
      <vt:lpstr>Apresentação do PowerPoint</vt:lpstr>
      <vt:lpstr>Apresentação do PowerPoint</vt:lpstr>
      <vt:lpstr>Embraer</vt:lpstr>
      <vt:lpstr>Embraer</vt:lpstr>
      <vt:lpstr>Susano</vt:lpstr>
      <vt:lpstr>Conclusiones</vt:lpstr>
      <vt:lpstr>Recomendaciones de política</vt:lpstr>
    </vt:vector>
  </TitlesOfParts>
  <Company>UNICAMP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Instituto de Economia</dc:creator>
  <cp:lastModifiedBy>celio hiratuka</cp:lastModifiedBy>
  <cp:revision>318</cp:revision>
  <cp:lastPrinted>2013-09-12T10:54:07Z</cp:lastPrinted>
  <dcterms:created xsi:type="dcterms:W3CDTF">2008-06-13T20:29:58Z</dcterms:created>
  <dcterms:modified xsi:type="dcterms:W3CDTF">2024-05-27T15:09:21Z</dcterms:modified>
</cp:coreProperties>
</file>