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3IyEiXrxD7M75oBIvkqwO9O1b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17E48E-9BF0-4912-8B89-F6F1B45645C7}">
  <a:tblStyle styleId="{C717E48E-9BF0-4912-8B89-F6F1B45645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59ae4cfb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259ae4cfb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59ae4cf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59ae4cf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503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Caso Chile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742950" y="4011625"/>
            <a:ext cx="10382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“La OFDI de América Latina y el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Caribe”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Dorotea López, Andrés Bórquez, Juan Serrano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6114" y="655737"/>
            <a:ext cx="2239772" cy="1173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59ae4cfbc_0_45"/>
          <p:cNvSpPr txBox="1">
            <a:spLocks noGrp="1"/>
          </p:cNvSpPr>
          <p:nvPr>
            <p:ph type="body" idx="1"/>
          </p:nvPr>
        </p:nvSpPr>
        <p:spPr>
          <a:xfrm>
            <a:off x="896938" y="471488"/>
            <a:ext cx="5157900" cy="823800"/>
          </a:xfrm>
          <a:prstGeom prst="rect">
            <a:avLst/>
          </a:prstGeom>
          <a:solidFill>
            <a:srgbClr val="073763"/>
          </a:solidFill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Procesos de aprendizaje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g2259ae4cfbc_0_45"/>
          <p:cNvSpPr txBox="1">
            <a:spLocks noGrp="1"/>
          </p:cNvSpPr>
          <p:nvPr>
            <p:ph type="body" idx="2"/>
          </p:nvPr>
        </p:nvSpPr>
        <p:spPr>
          <a:xfrm>
            <a:off x="592150" y="1419150"/>
            <a:ext cx="5157900" cy="512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Operaciones chinas desde Chile en la actualidad más fácil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Relaciones Largo Plazo. Confianza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Desacuerdos se resuelven fomentando las negociaciones y aludiendo a las relaciones a largo plazo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Evasión de la crisis instalando en otro lado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Embajada y ProChile un vino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Infraestructura (en este caso, vías fluviales y transporte) fue muy relevante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35">
                <a:latin typeface="Times New Roman"/>
                <a:ea typeface="Times New Roman"/>
                <a:cs typeface="Times New Roman"/>
                <a:sym typeface="Times New Roman"/>
              </a:rPr>
              <a:t>Participar en ferias, seminarios y conferencias internacionales y locales en Asia</a:t>
            </a: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35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g2259ae4cfbc_0_45"/>
          <p:cNvSpPr txBox="1">
            <a:spLocks noGrp="1"/>
          </p:cNvSpPr>
          <p:nvPr>
            <p:ph type="body" idx="3"/>
          </p:nvPr>
        </p:nvSpPr>
        <p:spPr>
          <a:xfrm>
            <a:off x="6172200" y="471488"/>
            <a:ext cx="5183100" cy="823800"/>
          </a:xfrm>
          <a:prstGeom prst="rect">
            <a:avLst/>
          </a:prstGeom>
          <a:solidFill>
            <a:srgbClr val="073763"/>
          </a:solidFill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8F9F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Retos y expectativas</a:t>
            </a:r>
            <a:endParaRPr>
              <a:solidFill>
                <a:srgbClr val="F8F9F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g2259ae4cfbc_0_45"/>
          <p:cNvSpPr txBox="1">
            <a:spLocks noGrp="1"/>
          </p:cNvSpPr>
          <p:nvPr>
            <p:ph type="body" idx="4"/>
          </p:nvPr>
        </p:nvSpPr>
        <p:spPr>
          <a:xfrm>
            <a:off x="6172200" y="1819275"/>
            <a:ext cx="5183100" cy="437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Times New Roman"/>
              <a:buChar char="•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Geopolítica también plantea un desafío, aunque en menor medida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Times New Roman"/>
              <a:buChar char="•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Los altos costos laborales en China son riesgosos y podrían crear una diferencia significativa en comparación con las empresas competidoras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Times New Roman"/>
              <a:buChar char="•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Definir estrategias de LP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59ae4cfbc_0_0"/>
          <p:cNvSpPr txBox="1">
            <a:spLocks noGrp="1"/>
          </p:cNvSpPr>
          <p:nvPr>
            <p:ph type="title"/>
          </p:nvPr>
        </p:nvSpPr>
        <p:spPr>
          <a:xfrm>
            <a:off x="790575" y="-44450"/>
            <a:ext cx="10515600" cy="1325700"/>
          </a:xfrm>
          <a:prstGeom prst="rect">
            <a:avLst/>
          </a:prstGeom>
          <a:solidFill>
            <a:srgbClr val="073763"/>
          </a:solidFill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Recomendaciones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g2259ae4cfbc_0_0"/>
          <p:cNvSpPr txBox="1">
            <a:spLocks noGrp="1"/>
          </p:cNvSpPr>
          <p:nvPr>
            <p:ph type="body" idx="1"/>
          </p:nvPr>
        </p:nvSpPr>
        <p:spPr>
          <a:xfrm>
            <a:off x="838200" y="1628775"/>
            <a:ext cx="10515600" cy="5391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Institucionales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9727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065"/>
              <a:buFont typeface="Times New Roman"/>
              <a:buChar char="•"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Política del gobierno chino de promover la inversión extranjera. Conocimiento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9727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65"/>
              <a:buFont typeface="Times New Roman"/>
              <a:buChar char="•"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Altos niveles de infraestructura y conectividad.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9727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65"/>
              <a:buFont typeface="Times New Roman"/>
              <a:buChar char="•"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Agencia LA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Inclusión de las Pymes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065">
                <a:latin typeface="Times New Roman"/>
                <a:ea typeface="Times New Roman"/>
                <a:cs typeface="Times New Roman"/>
                <a:sym typeface="Times New Roman"/>
              </a:rPr>
              <a:t>Sector privada y pública</a:t>
            </a: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endParaRPr sz="2065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Relaciones entre China y Chile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1970 Primer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país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Sudamericano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tener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relaciones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Diplomáticas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1982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apoyar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ingreso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China a la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Organización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Mundial del Comercio (OMC)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2001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2004 China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como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una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economía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mercado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2005  Chile y China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firmaron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un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tratado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libre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comercio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(TLC), primero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firmado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por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China con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una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nación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individual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2016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Asociación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estratégica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integral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2018 Chile se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unió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a la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Iniciativa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Franja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y la Ruta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China es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principal socio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comercial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2010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7876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2022 - 39% del valor total de las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exportaciones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Chile, de las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cuales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77%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fueron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bienes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del sector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minero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7566589" y="5371210"/>
            <a:ext cx="4529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1990 y 2019, aproximadamente 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1.250 firmas chilenas ejecutaron más de 3.300 proyectos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999150" y="204425"/>
            <a:ext cx="52113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Principales destinos de las inversiones chilenas directas en el exterior (81,1% del total de la OFDI),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latin typeface="Times New Roman"/>
                <a:ea typeface="Times New Roman"/>
                <a:cs typeface="Times New Roman"/>
                <a:sym typeface="Times New Roman"/>
              </a:rPr>
              <a:t>Brasil, Perú, Colombia y Argentina</a:t>
            </a:r>
            <a:endParaRPr sz="1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latin typeface="Times New Roman"/>
                <a:ea typeface="Times New Roman"/>
                <a:cs typeface="Times New Roman"/>
                <a:sym typeface="Times New Roman"/>
              </a:rPr>
              <a:t>US 128,832 millones</a:t>
            </a:r>
            <a:endParaRPr sz="1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75" y="1903300"/>
            <a:ext cx="7081924" cy="346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3925" y="1600200"/>
            <a:ext cx="4529699" cy="260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5766450" y="4743450"/>
            <a:ext cx="130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US millions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Políticas de promoción de OFDI Chilena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ProChile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InvestChile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agencias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estatales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existen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Programas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InvestChile-atracción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ProChile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tiene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6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oficinas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China (continental: Beijing, Chengdu, Guangzhou, Shanghai), Hong Kong y Taiwan (Taipei)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utilizan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Embajadas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para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relaciones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Inversión chilena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China es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destino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número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19 OFDI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chilena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(USD $408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millones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2do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destino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entre las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economías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Asia-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Pacífico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después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Australia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1990 hasta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diciembre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de 2018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60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empresas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chilenas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a China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ascendieron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a US$ 408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millones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, lo que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representa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0,3% del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monto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total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invertido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el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exterior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0,4% de la OFDI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chilena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total Asia,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correspondiendo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las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tres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cuartas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partes de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esta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a China.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43082" y="2433450"/>
            <a:ext cx="8172500" cy="409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8"/>
          <p:cNvSpPr/>
          <p:nvPr/>
        </p:nvSpPr>
        <p:spPr>
          <a:xfrm>
            <a:off x="1872200" y="758279"/>
            <a:ext cx="6328800" cy="12135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OFDI Chilena en China (1990 - 2018)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46164" y="1904999"/>
            <a:ext cx="5815310" cy="307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9"/>
          <p:cNvSpPr/>
          <p:nvPr/>
        </p:nvSpPr>
        <p:spPr>
          <a:xfrm>
            <a:off x="1112200" y="474525"/>
            <a:ext cx="7298400" cy="6114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OFDI Chilena en China (1990 - 2018)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9"/>
          <p:cNvSpPr/>
          <p:nvPr/>
        </p:nvSpPr>
        <p:spPr>
          <a:xfrm>
            <a:off x="247650" y="5301900"/>
            <a:ext cx="10953600" cy="11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Primeras inversiones: sectores de servicios financieros, transporte y manufactura de productos para el hogar y materiales de construcción exportados a Chile : Elecmetal invirtieron en China abriendo fábricas para exportar productos al mercado mundial en general ya la región de Asia Pacífico en particular.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2010, las empresas chilenas comenzaron a invertir en el desarrollo de servicios relacionados con el comercio internacional, como la apertura de TRO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9"/>
          <p:cNvSpPr txBox="1"/>
          <p:nvPr/>
        </p:nvSpPr>
        <p:spPr>
          <a:xfrm>
            <a:off x="409575" y="2143125"/>
            <a:ext cx="39243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Sector industrial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US$ 326 millones de Chile entre 1990 y 2018, lo que representa el 79,9% del total de inversiones directas a China Cobre.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Sector servicios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transporte marítimo y comercio de minerales, ascienden a US$ 82 millones.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Sector agropecuario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con un monto cercano a US$ 1 millón y una participación inferior al 0,1%.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/>
        </p:nvSpPr>
        <p:spPr>
          <a:xfrm>
            <a:off x="666750" y="1143000"/>
            <a:ext cx="256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3" name="Google Shape;133;p10"/>
          <p:cNvGraphicFramePr/>
          <p:nvPr/>
        </p:nvGraphicFramePr>
        <p:xfrm>
          <a:off x="152400" y="152400"/>
          <a:ext cx="11115675" cy="6489945"/>
        </p:xfrm>
        <a:graphic>
          <a:graphicData uri="http://schemas.openxmlformats.org/drawingml/2006/table">
            <a:tbl>
              <a:tblPr>
                <a:noFill/>
                <a:tableStyleId>{C717E48E-9BF0-4912-8B89-F6F1B45645C7}</a:tableStyleId>
              </a:tblPr>
              <a:tblGrid>
                <a:gridCol w="343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Investing Company Name</a:t>
                      </a:r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solidFill>
                      <a:srgbClr val="1C45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Sector</a:t>
                      </a:r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solidFill>
                      <a:srgbClr val="1C45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Investing Company Name</a:t>
                      </a:r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solidFill>
                      <a:srgbClr val="1C458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Sector</a:t>
                      </a:r>
                      <a:endParaRPr b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solidFill>
                      <a:srgbClr val="1C45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Banco de Chile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Financial services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Compañía de Aceros del Pacifico (CAP)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Bci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Financial services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Compañía de Aceros del Pacifico (CAP)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Azurian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Software &amp; IT services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Banco Security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Financial services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Distribución y Servicio (D&amp;S)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Food &amp; Beverages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Grupo Gordillo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Industrial equipment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Chilemat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Consumer products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Agrosuper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Food &amp; Beverages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Compañía Chilena De Navegación Interoceánica (CCNI)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 &amp; Warehousing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OXIQUIM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Chemical Industry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Agencias Universales (Agunsa)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Transportation &amp; Warehousing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Falabella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Textile Manufacturing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Celulosa Arauco y Constitución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Wood products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Sigdo Koppers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Metallurgical Industry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Codelco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SQM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Mining (Fertilisers)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Compañía Electro Metalúrgica (Elecmetal)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Mosaico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Manufacturing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Vina Errazuriz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Food &amp; Beverages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Caimi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Textile Manufacturing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Agrosuper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Food &amp; Beverages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Sodimac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Metallurgical Industry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Viña Montes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Food &amp; Beverages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Elecmetal y  Codelco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2"/>
          <p:cNvSpPr txBox="1">
            <a:spLocks noGrp="1"/>
          </p:cNvSpPr>
          <p:nvPr>
            <p:ph type="body" idx="1"/>
          </p:nvPr>
        </p:nvSpPr>
        <p:spPr>
          <a:xfrm>
            <a:off x="839788" y="150971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ELECMETAL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Times New Roman"/>
              <a:buChar char="•"/>
            </a:pP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Privada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Times New Roman"/>
              <a:buChar char="•"/>
            </a:pP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Acceder a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terceros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, a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Rusia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y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otros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países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mineros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región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de Asia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Pacífico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30"/>
              <a:buFont typeface="Times New Roman"/>
              <a:buChar char="•"/>
            </a:pP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2011 China.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LongTeng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Special Steel Co., Ltd,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establecieron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una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empresa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conjunta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50/50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la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nación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asiática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producir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bolas y barras de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molienda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Changshu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30"/>
              <a:buFont typeface="Times New Roman"/>
              <a:buChar char="•"/>
            </a:pP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2012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Elecmetal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estableció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una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subsidiaria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propiedad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total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llamada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ME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Elecmetal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China Co., Ltd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Changzhou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30"/>
              <a:buFont typeface="Times New Roman"/>
              <a:buChar char="•"/>
            </a:pP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Fuerza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laboral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es local,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excepto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los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gerentes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chilenos de </a:t>
            </a:r>
            <a:r>
              <a:rPr lang="en-US" sz="1629" dirty="0" err="1">
                <a:latin typeface="Times New Roman"/>
                <a:ea typeface="Times New Roman"/>
                <a:cs typeface="Times New Roman"/>
                <a:sym typeface="Times New Roman"/>
              </a:rPr>
              <a:t>Finanzas</a:t>
            </a: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 y Calidad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30"/>
              <a:buFont typeface="Times New Roman"/>
              <a:buChar char="•"/>
            </a:pPr>
            <a:r>
              <a:rPr lang="en-US" sz="1629" b="1" dirty="0">
                <a:latin typeface="Times New Roman"/>
                <a:ea typeface="Times New Roman"/>
                <a:cs typeface="Times New Roman"/>
                <a:sym typeface="Times New Roman"/>
              </a:rPr>
              <a:t>CND Changzhou National Hi-tech District (</a:t>
            </a:r>
            <a:r>
              <a:rPr lang="en-US" sz="1629" b="1" dirty="0" err="1">
                <a:latin typeface="Times New Roman"/>
                <a:ea typeface="Times New Roman"/>
                <a:cs typeface="Times New Roman"/>
                <a:sym typeface="Times New Roman"/>
              </a:rPr>
              <a:t>parque</a:t>
            </a:r>
            <a:r>
              <a:rPr lang="en-US" sz="1629" b="1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629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15430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30"/>
              <a:buFont typeface="Times New Roman"/>
              <a:buChar char="•"/>
            </a:pPr>
            <a:r>
              <a:rPr lang="en-US" sz="1629" dirty="0">
                <a:latin typeface="Times New Roman"/>
                <a:ea typeface="Times New Roman"/>
                <a:cs typeface="Times New Roman"/>
                <a:sym typeface="Times New Roman"/>
              </a:rPr>
              <a:t>China Construction Bank y Hong Kong y Shanghai Banking</a:t>
            </a: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endParaRPr sz="1629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12"/>
          <p:cNvSpPr txBox="1">
            <a:spLocks noGrp="1"/>
          </p:cNvSpPr>
          <p:nvPr>
            <p:ph type="body" idx="3"/>
          </p:nvPr>
        </p:nvSpPr>
        <p:spPr>
          <a:xfrm>
            <a:off x="6172150" y="1462088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CODELCO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4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Estatal (6% reservas mundiales de cobre)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Proveer el mercado Chino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1992 Singapur-2002 China- Shanghai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2005, la firma “China Minmetals Corporation” firmó un acuerdo con Codelco para asegurar su suministro de cobre a largo plazo, previo al TLC Chile-China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La fuerza laboral actual de Codelco en China es local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1800" b="1">
                <a:latin typeface="Times New Roman"/>
                <a:ea typeface="Times New Roman"/>
                <a:cs typeface="Times New Roman"/>
                <a:sym typeface="Times New Roman"/>
              </a:rPr>
              <a:t>Codelco importó a Chile equipos pesados ​​producidos por sus clientes chinos, a pesar de su calidad, para cultivar relaciones.</a:t>
            </a:r>
            <a:endParaRPr sz="18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2"/>
          <p:cNvSpPr txBox="1"/>
          <p:nvPr/>
        </p:nvSpPr>
        <p:spPr>
          <a:xfrm>
            <a:off x="6324600" y="6189675"/>
            <a:ext cx="5486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893</Words>
  <Application>Microsoft Office PowerPoint</Application>
  <PresentationFormat>Panorámica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de Office</vt:lpstr>
      <vt:lpstr>Caso Chile</vt:lpstr>
      <vt:lpstr>Relaciones entre China y Chile</vt:lpstr>
      <vt:lpstr>Presentación de PowerPoint</vt:lpstr>
      <vt:lpstr>Políticas de promoción de OFDI Chilena</vt:lpstr>
      <vt:lpstr>Inversión chilena</vt:lpstr>
      <vt:lpstr>Presentación de PowerPoint</vt:lpstr>
      <vt:lpstr>Presentación de PowerPoint</vt:lpstr>
      <vt:lpstr>Presentación de PowerPoint</vt:lpstr>
      <vt:lpstr>Elecmetal y  Codelco</vt:lpstr>
      <vt:lpstr>Presentación de PowerPoint</vt:lpstr>
      <vt:lpstr>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Chile</dc:title>
  <dc:creator>Doris Oficina</dc:creator>
  <cp:lastModifiedBy>Andres Orlando Borquez Basaez (andres.borquez)</cp:lastModifiedBy>
  <cp:revision>1</cp:revision>
  <dcterms:created xsi:type="dcterms:W3CDTF">2023-05-18T19:50:59Z</dcterms:created>
  <dcterms:modified xsi:type="dcterms:W3CDTF">2024-05-28T13:47:55Z</dcterms:modified>
</cp:coreProperties>
</file>